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11" r:id="rId4"/>
    <p:sldId id="312" r:id="rId5"/>
    <p:sldId id="309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30" r:id="rId22"/>
    <p:sldId id="331" r:id="rId23"/>
    <p:sldId id="336" r:id="rId24"/>
    <p:sldId id="332" r:id="rId25"/>
    <p:sldId id="335" r:id="rId26"/>
    <p:sldId id="334" r:id="rId27"/>
    <p:sldId id="27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4B97A4E-882B-4422-9AC3-FE286A768F9F}">
          <p14:sldIdLst>
            <p14:sldId id="256"/>
            <p14:sldId id="310"/>
            <p14:sldId id="311"/>
            <p14:sldId id="312"/>
            <p14:sldId id="309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30"/>
            <p14:sldId id="331"/>
            <p14:sldId id="336"/>
            <p14:sldId id="332"/>
            <p14:sldId id="335"/>
            <p14:sldId id="334"/>
            <p14:sldId id="275"/>
          </p14:sldIdLst>
        </p14:section>
        <p14:section name="Раздел без заголовка" id="{F88587BA-FD5C-4B30-BB57-B048652A78B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0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1086" y="2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7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6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55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73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8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2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4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7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3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390E2-4F26-44CB-9339-B562EE3D3550}" type="datetimeFigureOut">
              <a:rPr lang="ru-RU" smtClean="0"/>
              <a:pPr/>
              <a:t>18.05.2025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2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47.jpeg"/><Relationship Id="rId7" Type="http://schemas.microsoft.com/office/2007/relationships/hdphoto" Target="NULL"/><Relationship Id="rId12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15.wdp"/><Relationship Id="rId5" Type="http://schemas.microsoft.com/office/2007/relationships/hdphoto" Target="../media/hdphoto13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png"/><Relationship Id="rId7" Type="http://schemas.microsoft.com/office/2007/relationships/hdphoto" Target="../media/hdphoto1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microsoft.com/office/2007/relationships/hdphoto" Target="../media/hdphoto17.wdp"/><Relationship Id="rId10" Type="http://schemas.openxmlformats.org/officeDocument/2006/relationships/image" Target="../media/image62.jpeg"/><Relationship Id="rId4" Type="http://schemas.openxmlformats.org/officeDocument/2006/relationships/image" Target="../media/image58.png"/><Relationship Id="rId9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0" y="1122363"/>
            <a:ext cx="9601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3449" y="4945225"/>
            <a:ext cx="743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- психолог: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Яковенко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Васильевна                                           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374">
            <a:off x="10289443" y="290944"/>
            <a:ext cx="1679395" cy="154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689780" y="343221"/>
            <a:ext cx="84649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Қостанай облысы әкімдігі білім басқармасының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Рудный қаласы білім бөлімінің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 11 бөбекжайы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КМҚК</a:t>
            </a:r>
            <a:endParaRPr kumimoji="0" lang="kk-KZ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463449" y="1170950"/>
            <a:ext cx="645621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538288" algn="l"/>
              </a:tabLst>
            </a:pPr>
            <a:endParaRPr lang="ru-RU" sz="2400" i="1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538288" algn="l"/>
              </a:tabLst>
            </a:pPr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МАСТЕР – КЛАСС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538288" algn="l"/>
              </a:tabLst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«У </a:t>
            </a:r>
            <a:r>
              <a:rPr lang="ru-RU" sz="2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берега одной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реки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…»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538288" algn="l"/>
              </a:tabLst>
            </a:pPr>
            <a:endParaRPr lang="ru-RU" sz="24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538288" algn="l"/>
              </a:tabLst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Оптимизация </a:t>
            </a:r>
            <a:r>
              <a:rPr lang="ru-RU" sz="2400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детско-родительских отношений посредством интерактивных техник и методов работы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педагога-психолога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7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199" y="834444"/>
            <a:ext cx="11139055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акция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представляет собой игровое пространство, разворачивающееся в детском саду или отдельной группе с определённой целью. Данная форма взаимодействия с родителями создает общий настрой, доминирующее эмоциональное состояние, сближает людей, заряжает положительными эмоциями.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групповой метод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сугубо индивидуальную направленность. Мероприятия затрагивают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непосредственно 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родителя.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 действует по методу погружения, ненавязчиво сопровождает детей, родителей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 воспитания и обучения. 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4289"/>
          <a:stretch/>
        </p:blipFill>
        <p:spPr>
          <a:xfrm>
            <a:off x="145450" y="3596872"/>
            <a:ext cx="3754583" cy="295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18" y="4129395"/>
            <a:ext cx="3372786" cy="249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b="22626"/>
          <a:stretch/>
        </p:blipFill>
        <p:spPr>
          <a:xfrm>
            <a:off x="4045483" y="3486602"/>
            <a:ext cx="4636135" cy="226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884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37309" y="370369"/>
            <a:ext cx="5361709" cy="612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акция «Лестница любви»</a:t>
            </a:r>
            <a:endParaRPr lang="ru-RU" sz="19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психологическая профилактика, гармонизация внутреннего мира участников.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следы с надписями. Следы необходимо </a:t>
            </a:r>
            <a:r>
              <a:rPr lang="ru-RU" sz="19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заламинировать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проведения: лестничные пролёты.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проведения: утро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акции: педагог-психолог перед приходом родителей и детей в детский сад раскладывает следы с надписями на лестницах. Задача родителей прочитать, что там написано и выполнить вместе со своим ребёнком задание.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Надписи для следов: «Скажите своему ребенку, что Вы его любите», «Обнимите друг друга», «Назовите друг друга ласковым словом», «Погладьте друг друга по плечу», «Поцелуйте друг друга в щёчку», «Сделайте друг другу комплимент».</a:t>
            </a:r>
            <a:endParaRPr lang="ru-RU" sz="19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4" y="281752"/>
            <a:ext cx="4739089" cy="314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5" y="3564249"/>
            <a:ext cx="4739088" cy="315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445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38962" y="124690"/>
            <a:ext cx="8081533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акция «Смайлики любви»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создание позитивного эмоционального настроя родителей и детей на весь день.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заготовки смайликов.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проведения: раздевалка группы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проведения: утро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акции: акция требует предварительной подготовки от педагогов, детей и родителей, которая заключается в распечатывании смайликов, раскрашивании их детьми и родителями (которые делают это дома в тайне от детей), опроса детей. Опрос заключается в ответе ребёнка на вопрос, что бы они хотели, чтобы их родители сделали: поцеловали их перед уходом, обняли крепко, улыбнулись, сказали, как они любят и т.д.). Ответы детей педагог записывает на обратной стороне их смайлика. Тоже самой на обратной стороне своего смайлика пишут и родители (затем они отдают свои смайлики педагогу). Когда этот этап закончен, воспитатели вечером после ухода всех детей и родителей развешивают смайлики на шкафчики в раздевалке. На следующее утро начинается непосредственно сама акция. Родители и дети, придя в детский сад, переворачивают смайлик и выполняют пожелание, написанные на обратной стороне. Как правило родители и дети не ограничиваются одним написанным пожеланием и начинаются самые настоящие утренние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обнимашки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признание друг другу в любви. А что, как ни тактильный контакт лучше поднимает настроение и заряжает позитивными эмоциями на весь день. Смайлики участники акции забирают себе и, если вдруг им станет грустно в течение дня можно посмотреть на него и поднять себе настроение, ведь в них заложена частичка их любви.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302">
            <a:off x="9867781" y="479432"/>
            <a:ext cx="2242373" cy="2250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75" y="3398311"/>
            <a:ext cx="3690266" cy="276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674">
            <a:off x="7806503" y="242785"/>
            <a:ext cx="2197935" cy="2723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92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01782" y="571844"/>
            <a:ext cx="645621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акция «Радуга настроения»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изучение настроения детей и взрослых в детском саду.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плакат с изображением радуги, цветные квадратики (синий, зелёный, красный, жёлтый, коричневый, фиолетовый, чёрный).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проведения: главный холл детского сада или раздевалка в группе.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проведения: утро.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акции: в основе акции лежит методика цветовых выборов М.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Люшера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 есть в процессе проведения дети и родители выбирали цвет, который больше всего похож на их сегодняшнее настроения и приклеивали на плакат.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результатов акции: в конце акции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подсчитывает количество выбранных цветов и на основании этого делается вывод о преобладающем настроении в группе или в детском саду в целом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6131" r="14359" b="10112"/>
          <a:stretch/>
        </p:blipFill>
        <p:spPr>
          <a:xfrm>
            <a:off x="7052912" y="1223008"/>
            <a:ext cx="4944175" cy="35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6363" y="433313"/>
            <a:ext cx="5334000" cy="5451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акция «Забор </a:t>
            </a:r>
            <a:r>
              <a:rPr lang="ru-RU" sz="1900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пожеланий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психологического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климата, создание положительной атмосферы, 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благоприятных условий для проявления личностных качеств. 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заготовка нарисованного забора, фломастеры, ручки.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проведения: главный холл детского сада или раздевалка в группе.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проведения: в течение дня. Может длиться от 1 дня до недели.</a:t>
            </a:r>
            <a:endParaRPr lang="ru-RU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акции: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стене развешивается плакат с изображением забора. Родителям предлагается отставить на заборе свои пожелания и предложения по работе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детского сада воспитателям, специалистам.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9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3980" b="1426"/>
          <a:stretch/>
        </p:blipFill>
        <p:spPr>
          <a:xfrm>
            <a:off x="6485254" y="401781"/>
            <a:ext cx="4901855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2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1" y="349640"/>
            <a:ext cx="5791200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акция «Сундук пожеланий»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на создание положительного эмоционального настроя родителей.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сундук, свитки с пожеланиями.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проведения: раздевалка группы, центральный холл детского сада.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проведения: утро.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акции: в раздевалке группы или главном холе детского сада ставится ларец с пожеланиями. Родителям предлагается достать оттуда свиток с позитивным пожеланием на день. Например: пожелания хорошего настроения, улыбок от окружающих людей, комплимента от близких и т.д. Также можно предложить родителям свитки с шуточными предсказаниями, которые непременно поднимут им настроение и тогда этот ларей может называться «Ларец предсказаний», а ещё можно организовать акцию «Ларец комплиментом», которые тоже будут приятны им.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>
          <a:xfrm>
            <a:off x="7079672" y="512618"/>
            <a:ext cx="4128655" cy="2933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77" y="3778641"/>
            <a:ext cx="4037250" cy="28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57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5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71433" y="434379"/>
            <a:ext cx="55037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Дискуссии в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кейс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технологии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 способ организации краткосрочного обучения, обсуждения на основе реальных или вымышленных ситуаций, направленная не столько на освоение знаний, сколько на формирование  новых качеств и умений.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кейса включает: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Ситуацию – случай, проблема, история из реальной жизни, обсуждение рисунков детей.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Контекст ситуации- хронологический, исторический, контекст места, особенности действия или участников ситуации.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Комментарий ситуации, представленный автором.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нужно помнить, что предложенные в кейсе решения не являются единственно правильными, а служат толчком для творческого осмысления реальной проблемы.  Данный метод работы эффективен при организации групповых дискуссий, тренингов с родителями.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_0422.JPG"/>
          <p:cNvPicPr>
            <a:picLocks noChangeAspect="1"/>
          </p:cNvPicPr>
          <p:nvPr/>
        </p:nvPicPr>
        <p:blipFill>
          <a:blip r:embed="rId3" cstate="print">
            <a:lum bright="10000"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919" r="7980"/>
          <a:stretch>
            <a:fillRect/>
          </a:stretch>
        </p:blipFill>
        <p:spPr>
          <a:xfrm>
            <a:off x="6850920" y="231355"/>
            <a:ext cx="4010819" cy="2824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sad11.kz/userfiles/item/787/fullimag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59606" y="3250535"/>
            <a:ext cx="5415190" cy="354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524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23455" y="197346"/>
            <a:ext cx="106264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Кейс №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algn="just">
              <a:spcAft>
                <a:spcPts val="0"/>
              </a:spcAft>
            </a:pP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маме пришла в гости ее лучшая подруга. Они сидят на диване в гостиной. Четырехлетний сын вбегает в комнату и встает за диван. Жалобным голосом он спрашивает: «Мам, где мой самолет?» Мама прерывает разговор и отвечает сыну: «Я занята сейчас. Он в твоей комнате». Она снова заводит разговор с подругой. Сын опять вмешивается: «Где в моей комнате?».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этот момент мама прерывает подругу и говорит: «В твоем ящике с игрушками. Извини, о чем мы говорили?»  Мама вновь обращает свое внимание к подруге. Сын настаивает: «А ты поможешь мне найти его?» Мама бросает на него сердитый взгляд и резко отвечает: «Ну не сейчас же! Неужели ты не видишь, что я занята?» Сын начинает упрашивать еще громче: «Ну, мама!» Раздраженная мама вскакивает с дивана: «Ну, хорошо! Но, когда я найду его, я хочу, чтобы ты играл с ним в своей комнате и дал мне пообщаться с подругой».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b="1" u="sng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ситуации: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цель преследует ребёнок своим поведением?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Какими должны быть действия мамы, чтобы такая ситуация не повторялась?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7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05" y="2620024"/>
            <a:ext cx="6419850" cy="15621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8" y="237675"/>
            <a:ext cx="2282787" cy="24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77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71476" y="577878"/>
            <a:ext cx="9272587" cy="609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Кейс №2.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7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Ситуация 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Миша, 6 лет с</a:t>
            </a:r>
            <a:r>
              <a:rPr lang="ru-RU" sz="2400" spc="18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ннего</a:t>
            </a:r>
            <a:r>
              <a:rPr lang="ru-RU" sz="2400" spc="17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етства</a:t>
            </a:r>
            <a:r>
              <a:rPr lang="ru-RU" sz="2400" spc="16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рояв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яет</a:t>
            </a:r>
            <a:r>
              <a:rPr lang="ru-RU" sz="2400" spc="16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нте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</a:t>
            </a:r>
            <a:r>
              <a:rPr lang="ru-RU" sz="2400" spc="16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spc="18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лепке,</a:t>
            </a:r>
            <a:r>
              <a:rPr lang="ru-RU" sz="2400" spc="16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ию,</a:t>
            </a:r>
            <a:r>
              <a:rPr lang="ru-RU" sz="2400" spc="17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нстр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ирова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ию. Хоро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spc="98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ет,</a:t>
            </a:r>
            <a:r>
              <a:rPr lang="ru-RU" sz="2400" spc="98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пит,</a:t>
            </a:r>
            <a:r>
              <a:rPr lang="ru-RU" sz="2400" spc="98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spc="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spc="97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ео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spc="97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ии,</a:t>
            </a:r>
            <a:r>
              <a:rPr lang="ru-RU" sz="2400" spc="97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ет.</a:t>
            </a:r>
            <a:r>
              <a:rPr lang="ru-RU" sz="2400" spc="98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ние</a:t>
            </a:r>
            <a:r>
              <a:rPr lang="ru-RU" sz="2400" spc="56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итате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2400" spc="5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дать</a:t>
            </a:r>
            <a:r>
              <a:rPr lang="ru-RU" sz="2400" spc="5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</a:t>
            </a:r>
            <a:r>
              <a:rPr lang="ru-RU" sz="2400" spc="57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spc="5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дожест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енн</a:t>
            </a:r>
            <a:r>
              <a:rPr lang="ru-RU" sz="2400" spc="-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</a:t>
            </a:r>
            <a:r>
              <a:rPr lang="ru-RU" sz="2400" spc="57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дию</a:t>
            </a:r>
            <a:r>
              <a:rPr lang="ru-RU" sz="2400" spc="57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ответи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spc="9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азом,</a:t>
            </a:r>
            <a:r>
              <a:rPr lang="ru-RU" sz="2400" spc="8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решив,</a:t>
            </a:r>
            <a:r>
              <a:rPr lang="ru-RU" sz="2400" spc="9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ru-RU" sz="2400" spc="9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мальчик</a:t>
            </a:r>
            <a:r>
              <a:rPr lang="ru-RU" sz="2400" spc="8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лжен</a:t>
            </a:r>
            <a:r>
              <a:rPr lang="ru-RU" sz="2400" spc="9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аться</a:t>
            </a:r>
            <a:r>
              <a:rPr lang="ru-RU" sz="2400" spc="7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ом.</a:t>
            </a:r>
            <a:r>
              <a:rPr lang="ru-RU" sz="2400" spc="9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spc="9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</a:t>
            </a:r>
            <a:r>
              <a:rPr lang="ru-RU" sz="2400" spc="8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ru-RU" sz="2400" spc="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он</a:t>
            </a:r>
            <a:r>
              <a:rPr lang="ru-RU" sz="2400" spc="5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spc="6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spc="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</a:t>
            </a:r>
            <a:r>
              <a:rPr lang="ru-RU" sz="2400" spc="4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spc="4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т,</a:t>
            </a:r>
            <a:r>
              <a:rPr lang="ru-RU" sz="2400" spc="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spc="4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конфликтует</a:t>
            </a:r>
            <a:r>
              <a:rPr lang="ru-RU" sz="2400" spc="5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spc="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детьми,</a:t>
            </a:r>
            <a:r>
              <a:rPr lang="ru-RU" sz="2400" spc="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сли</a:t>
            </a:r>
            <a:r>
              <a:rPr lang="ru-RU" sz="2400" spc="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spc="-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spc="3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меш</a:t>
            </a:r>
            <a:r>
              <a:rPr lang="ru-RU" sz="2400" spc="4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ют</a:t>
            </a:r>
            <a:r>
              <a:rPr lang="ru-RU" sz="2400" spc="5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овать</a:t>
            </a:r>
            <a:r>
              <a:rPr lang="ru-RU" sz="2400" spc="3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 строить, а когда</a:t>
            </a:r>
            <a:r>
              <a:rPr lang="ru-RU" sz="2400" spc="2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кто-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spc="2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ru-RU" sz="2400" spc="2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</a:t>
            </a:r>
            <a:r>
              <a:rPr lang="ru-RU" sz="2400" spc="2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spc="2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присо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иниться</a:t>
            </a:r>
            <a:r>
              <a:rPr lang="ru-RU" sz="2400" spc="2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spc="22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spc="2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гре,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аще 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spc="2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скает.</a:t>
            </a:r>
            <a:r>
              <a:rPr lang="ru-RU" sz="2400" spc="4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</a:t>
            </a:r>
            <a:r>
              <a:rPr lang="ru-RU" sz="2400" spc="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400" spc="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spc="-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т,</a:t>
            </a:r>
            <a:r>
              <a:rPr lang="ru-RU" sz="2400" spc="4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медл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н,</a:t>
            </a:r>
            <a:r>
              <a:rPr lang="ru-RU" sz="2400" spc="40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</a:t>
            </a:r>
            <a:r>
              <a:rPr lang="ru-RU" sz="2400" spc="42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spc="-1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ru-RU" sz="2400" spc="40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твлечь</a:t>
            </a:r>
            <a:r>
              <a:rPr lang="ru-RU" sz="2400" spc="40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ru-RU" sz="2400" spc="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любимого</a:t>
            </a:r>
            <a:r>
              <a:rPr lang="ru-RU" sz="2400" spc="42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тия, «ребе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 </a:t>
            </a:r>
            <a:r>
              <a:rPr lang="ru-RU" sz="2400" spc="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бе». 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7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к ситуации:                                                                                               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родители ответили отказом? Почему Миша так себя ведет в саду? Кто может разрешить эту ситуацию, чтобы поведение ребёнка изменилось в лучшую сторону?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43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6910" y="182572"/>
            <a:ext cx="10072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Тренинг –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совокупность отобранных и систематизированных интерактивных методов психолого-педагогического воздействия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F:\!!!!Всё к моей программе\Проект!!!!\Снимок экрана (8).png"/>
          <p:cNvPicPr>
            <a:picLocks noChangeAspect="1" noChangeArrowheads="1"/>
          </p:cNvPicPr>
          <p:nvPr/>
        </p:nvPicPr>
        <p:blipFill>
          <a:blip r:embed="rId3" cstate="print"/>
          <a:srcRect t="16859"/>
          <a:stretch>
            <a:fillRect/>
          </a:stretch>
        </p:blipFill>
        <p:spPr bwMode="auto">
          <a:xfrm>
            <a:off x="625034" y="1539433"/>
            <a:ext cx="10862760" cy="5077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7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6801" y="0"/>
            <a:ext cx="100722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Детско-родительский тренинг «Ты со мной, я с тобой»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754">
            <a:off x="10709179" y="160374"/>
            <a:ext cx="1339146" cy="123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28" y="493733"/>
            <a:ext cx="9207051" cy="587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1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8" descr="https://sad11.kz/userfiles/item/1026/fullimage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062220">
            <a:off x="368968" y="486970"/>
            <a:ext cx="4624725" cy="289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2118" y="3295136"/>
            <a:ext cx="5529551" cy="3846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64861">
            <a:off x="6700562" y="173095"/>
            <a:ext cx="5261915" cy="37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0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8908" y="14981"/>
            <a:ext cx="12572725" cy="6858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66" y="174647"/>
            <a:ext cx="2961420" cy="282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род +дети 2015 тренинг психолог 045.JPG"/>
          <p:cNvPicPr>
            <a:picLocks noChangeAspect="1"/>
          </p:cNvPicPr>
          <p:nvPr/>
        </p:nvPicPr>
        <p:blipFill>
          <a:blip r:embed="rId4" cstate="print">
            <a:lum bright="10000" contras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17764"/>
            <a:ext cx="4183918" cy="331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F:\Занятия родительского клуба!!!\2014-2015\№8Детско - родительский тренинг\Фото Детско - родительский тренинг\Детско - родительский тренинг\DSCN4083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9" y="107615"/>
            <a:ext cx="3997185" cy="300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F:\Занятия родительского клуба!!!\2014-2015\№8Детско - родительский тренинг\Фото Детско - родительский тренинг\Детско - родительский тренинг\DSCN4092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09"/>
          <a:stretch/>
        </p:blipFill>
        <p:spPr bwMode="auto">
          <a:xfrm>
            <a:off x="8463389" y="174647"/>
            <a:ext cx="3018974" cy="2875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F:\Занятия родительского клуба!!!\2014-2015\№8Детско - родительский тренинг\Фото Детско - родительский тренинг\Детско - родительский тренинг\DSCN4079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58"/>
          <a:stretch/>
        </p:blipFill>
        <p:spPr bwMode="auto">
          <a:xfrm>
            <a:off x="10015690" y="3317764"/>
            <a:ext cx="1948288" cy="317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72792">
            <a:off x="6740453" y="3204734"/>
            <a:ext cx="2992783" cy="367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2510" y="3386472"/>
            <a:ext cx="2048434" cy="331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6910" y="182572"/>
            <a:ext cx="10072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 «Родители и дети: звёзды одной Галактики»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Занятия родительского клуба!!!\2014-2015\№2Тренинг  моя Галактика\фото род клуб\IMG_4314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039">
            <a:off x="193964" y="914402"/>
            <a:ext cx="5153890" cy="429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318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 t="17374"/>
          <a:stretch>
            <a:fillRect/>
          </a:stretch>
        </p:blipFill>
        <p:spPr>
          <a:xfrm rot="258047">
            <a:off x="5573497" y="1604307"/>
            <a:ext cx="6290585" cy="4577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34">
            <a:off x="10532078" y="314855"/>
            <a:ext cx="1454778" cy="133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9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97"/>
            <a:ext cx="12503452" cy="685859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261">
            <a:off x="-149906" y="-18085"/>
            <a:ext cx="1687618" cy="164649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543" y="233284"/>
            <a:ext cx="6723905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РОДИТЕЛИ!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1650"/>
              </a:lnSpc>
              <a:spcAft>
                <a:spcPts val="0"/>
              </a:spcAft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65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Приглашаем вас </a:t>
            </a:r>
            <a:r>
              <a:rPr lang="ru-RU" b="1" dirty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b="1" dirty="0" smtClean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счастливому познанию </a:t>
            </a:r>
            <a:r>
              <a:rPr lang="ru-RU" b="1" dirty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обретению родительской </a:t>
            </a:r>
            <a:r>
              <a:rPr lang="ru-RU" b="1" dirty="0" smtClean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мудрости.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</a:p>
          <a:p>
            <a:pPr>
              <a:lnSpc>
                <a:spcPts val="1650"/>
              </a:lnSpc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65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Посещая занятия  вы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сможете: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лучше понять своего ребёнка,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выяснить причины и следствия его поведения,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установить границы дозволенности 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найти оптимальное решение тревожащей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60475" indent="450215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ситуации,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рассмотреть перспективу его жизни уже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сейчас</a:t>
            </a: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Время, проведённое с пользой, окупится вдвойне!»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01" r="1988"/>
          <a:stretch/>
        </p:blipFill>
        <p:spPr>
          <a:xfrm>
            <a:off x="7394609" y="3628520"/>
            <a:ext cx="5106318" cy="319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541" y="263163"/>
            <a:ext cx="4373386" cy="294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/>
          <a:stretch/>
        </p:blipFill>
        <p:spPr>
          <a:xfrm>
            <a:off x="757" y="1468582"/>
            <a:ext cx="1887046" cy="153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1033" r="12226"/>
          <a:stretch/>
        </p:blipFill>
        <p:spPr>
          <a:xfrm>
            <a:off x="0" y="3090218"/>
            <a:ext cx="1887803" cy="168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18246"/>
            <a:ext cx="2223967" cy="211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11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72" y="3433010"/>
            <a:ext cx="4983637" cy="348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11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72" y="3377150"/>
            <a:ext cx="4983637" cy="348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30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528" y="166254"/>
            <a:ext cx="11776364" cy="641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673929" y="1094509"/>
            <a:ext cx="6317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6" y="2998733"/>
            <a:ext cx="2552322" cy="234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73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2613" y="2276721"/>
            <a:ext cx="41217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-                           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-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-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 -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-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-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-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5090" y="395905"/>
            <a:ext cx="466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«Расшифровка»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2691" y="2021302"/>
            <a:ext cx="43711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-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-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-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-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-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–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 -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8">
            <a:off x="566620" y="313770"/>
            <a:ext cx="1853990" cy="1593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578">
            <a:off x="9614279" y="326984"/>
            <a:ext cx="2066504" cy="18862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2" y="3429297"/>
            <a:ext cx="4854685" cy="330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5" y="199081"/>
            <a:ext cx="4091910" cy="3107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8" y="3367890"/>
            <a:ext cx="5035097" cy="335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5"/>
          <a:stretch/>
        </p:blipFill>
        <p:spPr>
          <a:xfrm>
            <a:off x="4546400" y="133476"/>
            <a:ext cx="4239490" cy="323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2934"/>
          <a:stretch/>
        </p:blipFill>
        <p:spPr>
          <a:xfrm>
            <a:off x="8861574" y="196982"/>
            <a:ext cx="3076254" cy="3107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35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8434" y="-594"/>
            <a:ext cx="1281490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8" r="8092" b="1"/>
          <a:stretch/>
        </p:blipFill>
        <p:spPr>
          <a:xfrm>
            <a:off x="7980217" y="0"/>
            <a:ext cx="4211783" cy="295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8" t="3521" r="-1"/>
          <a:stretch/>
        </p:blipFill>
        <p:spPr>
          <a:xfrm>
            <a:off x="4558146" y="3214255"/>
            <a:ext cx="2964872" cy="335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онс. зона.JPG"/>
          <p:cNvPicPr>
            <a:picLocks noChangeAspect="1"/>
          </p:cNvPicPr>
          <p:nvPr/>
        </p:nvPicPr>
        <p:blipFill>
          <a:blip r:embed="rId5" cstate="print"/>
          <a:srcRect t="10400" r="17028"/>
          <a:stretch>
            <a:fillRect/>
          </a:stretch>
        </p:blipFill>
        <p:spPr>
          <a:xfrm>
            <a:off x="4343362" y="194150"/>
            <a:ext cx="3602600" cy="257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786">
            <a:off x="-160461" y="3269674"/>
            <a:ext cx="4164424" cy="319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7423" r="3587" b="8007"/>
          <a:stretch/>
        </p:blipFill>
        <p:spPr>
          <a:xfrm>
            <a:off x="-263236" y="0"/>
            <a:ext cx="4455818" cy="313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 rotWithShape="1">
          <a:blip r:embed="rId8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5882" r="8049" b="11764"/>
          <a:stretch/>
        </p:blipFill>
        <p:spPr bwMode="auto">
          <a:xfrm rot="329489">
            <a:off x="7897091" y="3214255"/>
            <a:ext cx="4294909" cy="3366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19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8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35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041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3612</TotalTime>
  <Words>1423</Words>
  <Application>Microsoft Office PowerPoint</Application>
  <PresentationFormat>Широкоэкранный</PresentationFormat>
  <Paragraphs>100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176</cp:revision>
  <dcterms:created xsi:type="dcterms:W3CDTF">2021-04-04T09:50:46Z</dcterms:created>
  <dcterms:modified xsi:type="dcterms:W3CDTF">2025-05-18T17:30:00Z</dcterms:modified>
</cp:coreProperties>
</file>