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09" r:id="rId3"/>
    <p:sldId id="295" r:id="rId4"/>
    <p:sldId id="296" r:id="rId5"/>
    <p:sldId id="299" r:id="rId6"/>
    <p:sldId id="298" r:id="rId7"/>
    <p:sldId id="300" r:id="rId8"/>
    <p:sldId id="301" r:id="rId9"/>
    <p:sldId id="307" r:id="rId10"/>
    <p:sldId id="303" r:id="rId11"/>
    <p:sldId id="304" r:id="rId12"/>
    <p:sldId id="284" r:id="rId13"/>
    <p:sldId id="302" r:id="rId14"/>
    <p:sldId id="308" r:id="rId15"/>
    <p:sldId id="275" r:id="rId1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="" xmlns:p14="http://schemas.microsoft.com/office/powerpoint/2010/main">
        <p14:section name="Раздел по умолчанию" id="{14B97A4E-882B-4422-9AC3-FE286A768F9F}">
          <p14:sldIdLst>
            <p14:sldId id="256"/>
            <p14:sldId id="284"/>
            <p14:sldId id="285"/>
            <p14:sldId id="283"/>
            <p14:sldId id="282"/>
            <p14:sldId id="281"/>
            <p14:sldId id="288"/>
            <p14:sldId id="287"/>
            <p14:sldId id="286"/>
            <p14:sldId id="264"/>
            <p14:sldId id="276"/>
            <p14:sldId id="277"/>
            <p14:sldId id="265"/>
            <p14:sldId id="267"/>
            <p14:sldId id="268"/>
            <p14:sldId id="269"/>
            <p14:sldId id="289"/>
            <p14:sldId id="290"/>
            <p14:sldId id="280"/>
            <p14:sldId id="275"/>
          </p14:sldIdLst>
        </p14:section>
        <p14:section name="Раздел без заголовка" id="{F88587BA-FD5C-4B30-BB57-B048652A78B5}">
          <p14:sldIdLst/>
        </p14:section>
      </p14:sectionLst>
    </p:ex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250" autoAdjust="0"/>
    <p:restoredTop sz="94660" autoAdjust="0"/>
  </p:normalViewPr>
  <p:slideViewPr>
    <p:cSldViewPr snapToGrid="0">
      <p:cViewPr varScale="1">
        <p:scale>
          <a:sx n="69" d="100"/>
          <a:sy n="69" d="100"/>
        </p:scale>
        <p:origin x="-642" y="-16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390E2-4F26-44CB-9339-B562EE3D3550}" type="datetimeFigureOut">
              <a:rPr lang="ru-RU" smtClean="0"/>
              <a:pPr/>
              <a:t>12.12.2025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923ED-7A62-4929-BDC8-F2A4C7CF6E8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1086760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390E2-4F26-44CB-9339-B562EE3D3550}" type="datetimeFigureOut">
              <a:rPr lang="ru-RU" smtClean="0"/>
              <a:pPr/>
              <a:t>12.12.2025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923ED-7A62-4929-BDC8-F2A4C7CF6E8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6672644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390E2-4F26-44CB-9339-B562EE3D3550}" type="datetimeFigureOut">
              <a:rPr lang="ru-RU" smtClean="0"/>
              <a:pPr/>
              <a:t>12.12.2025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923ED-7A62-4929-BDC8-F2A4C7CF6E8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337669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390E2-4F26-44CB-9339-B562EE3D3550}" type="datetimeFigureOut">
              <a:rPr lang="ru-RU" smtClean="0"/>
              <a:pPr/>
              <a:t>12.12.2025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923ED-7A62-4929-BDC8-F2A4C7CF6E8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2525584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390E2-4F26-44CB-9339-B562EE3D3550}" type="datetimeFigureOut">
              <a:rPr lang="ru-RU" smtClean="0"/>
              <a:pPr/>
              <a:t>12.12.2025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923ED-7A62-4929-BDC8-F2A4C7CF6E8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2837366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390E2-4F26-44CB-9339-B562EE3D3550}" type="datetimeFigureOut">
              <a:rPr lang="ru-RU" smtClean="0"/>
              <a:pPr/>
              <a:t>12.12.2025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923ED-7A62-4929-BDC8-F2A4C7CF6E8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8494898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390E2-4F26-44CB-9339-B562EE3D3550}" type="datetimeFigureOut">
              <a:rPr lang="ru-RU" smtClean="0"/>
              <a:pPr/>
              <a:t>12.12.2025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923ED-7A62-4929-BDC8-F2A4C7CF6E8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2780803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390E2-4F26-44CB-9339-B562EE3D3550}" type="datetimeFigureOut">
              <a:rPr lang="ru-RU" smtClean="0"/>
              <a:pPr/>
              <a:t>12.12.2025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923ED-7A62-4929-BDC8-F2A4C7CF6E8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163210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390E2-4F26-44CB-9339-B562EE3D3550}" type="datetimeFigureOut">
              <a:rPr lang="ru-RU" smtClean="0"/>
              <a:pPr/>
              <a:t>12.12.2025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923ED-7A62-4929-BDC8-F2A4C7CF6E8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0974484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390E2-4F26-44CB-9339-B562EE3D3550}" type="datetimeFigureOut">
              <a:rPr lang="ru-RU" smtClean="0"/>
              <a:pPr/>
              <a:t>12.12.2025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923ED-7A62-4929-BDC8-F2A4C7CF6E8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0867459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390E2-4F26-44CB-9339-B562EE3D3550}" type="datetimeFigureOut">
              <a:rPr lang="ru-RU" smtClean="0"/>
              <a:pPr/>
              <a:t>12.12.2025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923ED-7A62-4929-BDC8-F2A4C7CF6E8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9401307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8390E2-4F26-44CB-9339-B562EE3D3550}" type="datetimeFigureOut">
              <a:rPr lang="ru-RU" smtClean="0"/>
              <a:pPr/>
              <a:t>12.12.2025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B923ED-7A62-4929-BDC8-F2A4C7CF6E8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750259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image" Target="../media/image10.jpeg"/><Relationship Id="rId7" Type="http://schemas.openxmlformats.org/officeDocument/2006/relationships/image" Target="../media/image33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image" Target="../media/image34.png"/><Relationship Id="rId7" Type="http://schemas.openxmlformats.org/officeDocument/2006/relationships/image" Target="../media/image37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7" Type="http://schemas.openxmlformats.org/officeDocument/2006/relationships/image" Target="../media/image4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28" Type="http://schemas.openxmlformats.org/officeDocument/2006/relationships/image" Target="../media/image43.jpeg"/><Relationship Id="rId4" Type="http://schemas.openxmlformats.org/officeDocument/2006/relationships/image" Target="../media/image39.jpeg"/><Relationship Id="rId27" Type="http://schemas.microsoft.com/office/2007/relationships/hdphoto" Target="NUL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image" Target="../media/image44.jpeg"/><Relationship Id="rId7" Type="http://schemas.openxmlformats.org/officeDocument/2006/relationships/image" Target="../media/image48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49.png"/><Relationship Id="rId7" Type="http://schemas.openxmlformats.org/officeDocument/2006/relationships/image" Target="../media/image28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jpeg"/><Relationship Id="rId5" Type="http://schemas.openxmlformats.org/officeDocument/2006/relationships/image" Target="../media/image37.jpeg"/><Relationship Id="rId4" Type="http://schemas.openxmlformats.org/officeDocument/2006/relationships/image" Target="../media/image50.jpeg"/><Relationship Id="rId9" Type="http://schemas.openxmlformats.org/officeDocument/2006/relationships/image" Target="../media/image5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jpeg"/><Relationship Id="rId4" Type="http://schemas.openxmlformats.org/officeDocument/2006/relationships/image" Target="../media/image1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jpeg"/><Relationship Id="rId4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jpeg"/><Relationship Id="rId4" Type="http://schemas.openxmlformats.org/officeDocument/2006/relationships/image" Target="../media/image23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3048000" y="310583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5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1524000" y="1122363"/>
            <a:ext cx="9601200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2000" dirty="0" smtClean="0">
              <a:solidFill>
                <a:srgbClr val="002060"/>
              </a:solidFill>
              <a:latin typeface="Arial Black" panose="020B0A04020102020204" pitchFamily="34" charset="0"/>
            </a:endParaRPr>
          </a:p>
          <a:p>
            <a:pPr algn="ctr"/>
            <a:endParaRPr lang="ru-RU" sz="2000" dirty="0" smtClean="0">
              <a:solidFill>
                <a:srgbClr val="002060"/>
              </a:solidFill>
              <a:latin typeface="Arial Black" panose="020B0A04020102020204" pitchFamily="34" charset="0"/>
            </a:endParaRPr>
          </a:p>
          <a:p>
            <a:pPr algn="ctr"/>
            <a:endParaRPr lang="ru-RU" sz="2000" dirty="0">
              <a:solidFill>
                <a:srgbClr val="002060"/>
              </a:solidFill>
              <a:latin typeface="Arial Black" panose="020B0A04020102020204" pitchFamily="34" charset="0"/>
            </a:endParaRPr>
          </a:p>
          <a:p>
            <a:pPr algn="ctr"/>
            <a:endParaRPr lang="ru-RU" sz="28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32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32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744463" y="4773874"/>
            <a:ext cx="66048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 - психолог: </a:t>
            </a:r>
            <a:r>
              <a:rPr lang="ru-RU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Яковенко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Татьяна Васильевна                                            </a:t>
            </a:r>
          </a:p>
          <a:p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</a:t>
            </a:r>
            <a:endParaRPr lang="ru-RU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675374">
            <a:off x="10289443" y="290944"/>
            <a:ext cx="1679395" cy="15458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291" name="Rectangle 3"/>
          <p:cNvSpPr>
            <a:spLocks noChangeArrowheads="1"/>
          </p:cNvSpPr>
          <p:nvPr/>
        </p:nvSpPr>
        <p:spPr bwMode="auto">
          <a:xfrm>
            <a:off x="3588326" y="2270099"/>
            <a:ext cx="6456219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538288" algn="l"/>
              </a:tabLst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 Black" pitchFamily="34" charset="0"/>
                <a:cs typeface="Arial" pitchFamily="34" charset="0"/>
              </a:rPr>
              <a:t>Оптимизация</a:t>
            </a:r>
            <a:r>
              <a:rPr kumimoji="0" lang="ru-RU" sz="2400" b="0" i="0" u="none" strike="noStrike" cap="none" normalizeH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 Black" pitchFamily="34" charset="0"/>
                <a:cs typeface="Arial" pitchFamily="34" charset="0"/>
              </a:rPr>
              <a:t>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538288" algn="l"/>
              </a:tabLst>
            </a:pPr>
            <a:r>
              <a:rPr kumimoji="0" lang="ru-RU" sz="2400" b="0" i="0" u="none" strike="noStrike" cap="none" normalizeH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 Black" pitchFamily="34" charset="0"/>
                <a:cs typeface="Arial" pitchFamily="34" charset="0"/>
              </a:rPr>
              <a:t>детско-родительских отношений посредством интерактивных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538288" algn="l"/>
              </a:tabLst>
            </a:pPr>
            <a:r>
              <a:rPr kumimoji="0" lang="ru-RU" sz="2400" b="0" i="0" u="none" strike="noStrike" cap="none" normalizeH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 Black" pitchFamily="34" charset="0"/>
                <a:cs typeface="Arial" pitchFamily="34" charset="0"/>
              </a:rPr>
              <a:t>форм и методов работы 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 Black" pitchFamily="34" charset="0"/>
              <a:cs typeface="Arial" pitchFamily="34" charset="0"/>
            </a:endParaRPr>
          </a:p>
        </p:txBody>
      </p:sp>
      <p:pic>
        <p:nvPicPr>
          <p:cNvPr id="12" name="Рисунок 11" descr="личное фото.jpg"/>
          <p:cNvPicPr>
            <a:picLocks noChangeAspect="1"/>
          </p:cNvPicPr>
          <p:nvPr/>
        </p:nvPicPr>
        <p:blipFill>
          <a:blip r:embed="rId4" cstate="print"/>
          <a:srcRect t="7533"/>
          <a:stretch>
            <a:fillRect/>
          </a:stretch>
        </p:blipFill>
        <p:spPr>
          <a:xfrm>
            <a:off x="468930" y="1565564"/>
            <a:ext cx="2509797" cy="35714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/>
          <a:srcRect l="2452" r="4768" b="23891"/>
          <a:stretch>
            <a:fillRect/>
          </a:stretch>
        </p:blipFill>
        <p:spPr bwMode="auto">
          <a:xfrm>
            <a:off x="3214254" y="207818"/>
            <a:ext cx="6470073" cy="1122218"/>
          </a:xfrm>
          <a:prstGeom prst="rect">
            <a:avLst/>
          </a:prstGeom>
          <a:noFill/>
          <a:ln w="9525">
            <a:solidFill>
              <a:srgbClr val="92D050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207907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bg04.jpg"/>
          <p:cNvPicPr>
            <a:picLocks noChangeAspect="1"/>
          </p:cNvPicPr>
          <p:nvPr/>
        </p:nvPicPr>
        <p:blipFill>
          <a:blip r:embed="rId2" cstate="print">
            <a:lum bright="1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246911" y="180109"/>
            <a:ext cx="1007225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Тренинг </a:t>
            </a:r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«Тепло семьи»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336" t="7423" r="3587" b="8007"/>
          <a:stretch/>
        </p:blipFill>
        <p:spPr>
          <a:xfrm rot="21424298">
            <a:off x="273259" y="717833"/>
            <a:ext cx="5271100" cy="35562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/>
          <p:nvPr/>
        </p:nvPicPr>
        <p:blipFill>
          <a:blip r:embed="rId4" cstate="print">
            <a:lum contrast="10000"/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14="http://schemas.microsoft.com/office/word/2010/wordprocessingDrawing" xmlns:v="urn:schemas-microsoft-com:vml" xmlns:o="urn:schemas-microsoft-com:office:office" xmlns:mc="http://schemas.openxmlformats.org/markup-compatibility/2006" xmlns:wpc="http://schemas.microsoft.com/office/word/2010/wordprocessingCanvas" xmlns="" xmlns:wne="http://schemas.microsoft.com/office/word/2006/wordml" xmlns:wp="http://schemas.openxmlformats.org/drawingml/2006/wordprocessingDrawing" xmlns:m="http://schemas.openxmlformats.org/officeDocument/2006/math" xmlns:ve="http://schemas.openxmlformats.org/markup-compatibility/2006" val="0"/>
              </a:ext>
            </a:extLst>
          </a:blip>
          <a:srcRect l="5498" t="22989" r="3297"/>
          <a:stretch>
            <a:fillRect/>
          </a:stretch>
        </p:blipFill>
        <p:spPr bwMode="auto">
          <a:xfrm rot="164639">
            <a:off x="6035252" y="726941"/>
            <a:ext cx="5566648" cy="35753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IMG_4364.JPG"/>
          <p:cNvPicPr>
            <a:picLocks noChangeAspect="1"/>
          </p:cNvPicPr>
          <p:nvPr/>
        </p:nvPicPr>
        <p:blipFill>
          <a:blip r:embed="rId5" cstate="print">
            <a:lum bright="10000"/>
          </a:blip>
          <a:stretch>
            <a:fillRect/>
          </a:stretch>
        </p:blipFill>
        <p:spPr>
          <a:xfrm>
            <a:off x="4475019" y="4223044"/>
            <a:ext cx="3583108" cy="26349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IMG_4358.JPG"/>
          <p:cNvPicPr>
            <a:picLocks noChangeAspect="1"/>
          </p:cNvPicPr>
          <p:nvPr/>
        </p:nvPicPr>
        <p:blipFill>
          <a:blip r:embed="rId6" cstate="print">
            <a:lum bright="20000" contrast="20000"/>
          </a:blip>
          <a:stretch>
            <a:fillRect/>
          </a:stretch>
        </p:blipFill>
        <p:spPr>
          <a:xfrm>
            <a:off x="626195" y="4331246"/>
            <a:ext cx="3488606" cy="25267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IMG_4357.JPG"/>
          <p:cNvPicPr>
            <a:picLocks noChangeAspect="1"/>
          </p:cNvPicPr>
          <p:nvPr/>
        </p:nvPicPr>
        <p:blipFill>
          <a:blip r:embed="rId7" cstate="print">
            <a:lum bright="10000" contrast="20000"/>
          </a:blip>
          <a:srcRect l="2756" r="8519"/>
          <a:stretch>
            <a:fillRect/>
          </a:stretch>
        </p:blipFill>
        <p:spPr>
          <a:xfrm>
            <a:off x="8390536" y="4334173"/>
            <a:ext cx="3271519" cy="25238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675374">
            <a:off x="11046401" y="94116"/>
            <a:ext cx="1060527" cy="9761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bg04.jpg"/>
          <p:cNvPicPr>
            <a:picLocks noChangeAspect="1"/>
          </p:cNvPicPr>
          <p:nvPr/>
        </p:nvPicPr>
        <p:blipFill>
          <a:blip r:embed="rId2" cstate="print">
            <a:lum bright="1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066801" y="0"/>
            <a:ext cx="1007225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Детско-родительский тренинг «Ты со мной, я с тобой»</a:t>
            </a:r>
          </a:p>
        </p:txBody>
      </p:sp>
      <p:pic>
        <p:nvPicPr>
          <p:cNvPr id="6" name="Picture 8" descr="https://sad11.kz/userfiles/item/1026/fullimage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163781" y="414356"/>
            <a:ext cx="4684698" cy="31826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2" descr="https://sad11.kz/userfiles/item/1026/fullimage4.jpg"/>
          <p:cNvPicPr>
            <a:picLocks noChangeAspect="1" noChangeArrowheads="1"/>
          </p:cNvPicPr>
          <p:nvPr/>
        </p:nvPicPr>
        <p:blipFill>
          <a:blip r:embed="rId5" cstate="print"/>
          <a:srcRect t="15464" r="5498"/>
          <a:stretch>
            <a:fillRect/>
          </a:stretch>
        </p:blipFill>
        <p:spPr bwMode="auto">
          <a:xfrm>
            <a:off x="5929633" y="3473139"/>
            <a:ext cx="5403385" cy="33848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12" descr="https://sad11.kz/userfiles/item/1026/fullimage2.jpg"/>
          <p:cNvPicPr>
            <a:picLocks noChangeAspect="1" noChangeArrowheads="1"/>
          </p:cNvPicPr>
          <p:nvPr/>
        </p:nvPicPr>
        <p:blipFill>
          <a:blip r:embed="rId6" cstate="print"/>
          <a:srcRect l="9935" t="9756" r="12481"/>
          <a:stretch>
            <a:fillRect/>
          </a:stretch>
        </p:blipFill>
        <p:spPr bwMode="auto">
          <a:xfrm>
            <a:off x="545389" y="3605251"/>
            <a:ext cx="4442248" cy="32527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0522" y="429299"/>
            <a:ext cx="4165567" cy="29789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957754">
            <a:off x="10709179" y="160374"/>
            <a:ext cx="1339146" cy="12326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380725" y="0"/>
            <a:ext cx="12572725" cy="685859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589213">
            <a:off x="10555098" y="310951"/>
            <a:ext cx="1321333" cy="121622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30717">
            <a:off x="6161885" y="180109"/>
            <a:ext cx="2606777" cy="26323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 descr="род +дети 2015 тренинг психолог 045.JPG"/>
          <p:cNvPicPr>
            <a:picLocks noChangeAspect="1"/>
          </p:cNvPicPr>
          <p:nvPr/>
        </p:nvPicPr>
        <p:blipFill>
          <a:blip r:embed="rId5" cstate="print">
            <a:lum bright="10000" contrast="30000"/>
          </a:blip>
          <a:stretch>
            <a:fillRect/>
          </a:stretch>
        </p:blipFill>
        <p:spPr>
          <a:xfrm>
            <a:off x="-193963" y="872836"/>
            <a:ext cx="6151418" cy="43364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 descr="F:\Занятия родительского клуба!!!\2014-2015\№8Детско - родительский тренинг\Фото Детско - родительский тренинг\Детско - родительский тренинг\DSCN4092.JPG"/>
          <p:cNvPicPr/>
          <p:nvPr/>
        </p:nvPicPr>
        <p:blipFill>
          <a:blip r:embed="rId6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14="http://schemas.microsoft.com/office/word/2010/wordprocessingDrawing" xmlns:v="urn:schemas-microsoft-com:vml" xmlns:o="urn:schemas-microsoft-com:office:office" xmlns:mc="http://schemas.openxmlformats.org/markup-compatibility/2006" xmlns:wpc="http://schemas.microsoft.com/office/word/2010/wordprocessingCanvas" xmlns="" xmlns:wne="http://schemas.microsoft.com/office/word/2006/wordml" xmlns:wp="http://schemas.openxmlformats.org/drawingml/2006/wordprocessingDrawing" xmlns:m="http://schemas.openxmlformats.org/officeDocument/2006/math" xmlns:ve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 rot="640460">
            <a:off x="9104911" y="4333695"/>
            <a:ext cx="2505771" cy="23222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 descr="F:\Занятия родительского клуба!!!\2014-2015\№8Детско - родительский тренинг\Фото Детско - родительский тренинг\Детско - родительский тренинг\DSCN4083.JPG"/>
          <p:cNvPicPr/>
          <p:nvPr/>
        </p:nvPicPr>
        <p:blipFill>
          <a:blip r:embed="rId7" cstate="print">
            <a:extLst>
              <a:ext uri="{BEBA8EAE-BF5A-486C-A8C5-ECC9F3942E4B}">
                <a14:imgProps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14="http://schemas.microsoft.com/office/word/2010/wordprocessingDrawing" xmlns:v="urn:schemas-microsoft-com:vml" xmlns:o="urn:schemas-microsoft-com:office:office" xmlns:mc="http://schemas.openxmlformats.org/markup-compatibility/2006" xmlns:wpc="http://schemas.microsoft.com/office/word/2010/wordprocessingCanvas" xmlns="" xmlns:wne="http://schemas.microsoft.com/office/word/2006/wordml" xmlns:wp="http://schemas.openxmlformats.org/drawingml/2006/wordprocessingDrawing" xmlns:m="http://schemas.openxmlformats.org/officeDocument/2006/math" xmlns:ve="http://schemas.openxmlformats.org/markup-compatibility/2006">
                  <a14:imgLayer r:embed="rId2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14="http://schemas.microsoft.com/office/word/2010/wordprocessingDrawing" xmlns:v="urn:schemas-microsoft-com:vml" xmlns:o="urn:schemas-microsoft-com:office:office" xmlns:mc="http://schemas.openxmlformats.org/markup-compatibility/2006" xmlns:wpc="http://schemas.microsoft.com/office/word/2010/wordprocessingCanvas" xmlns="" xmlns:wne="http://schemas.microsoft.com/office/word/2006/wordml" xmlns:wp="http://schemas.openxmlformats.org/drawingml/2006/wordprocessingDrawing" xmlns:m="http://schemas.openxmlformats.org/officeDocument/2006/math" xmlns:ve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 rot="389925">
            <a:off x="8981143" y="1566538"/>
            <a:ext cx="2673815" cy="25992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Рисунок 14" descr="F:\Занятия родительского клуба!!!\2014-2015\№8Детско - родительский тренинг\Фото Детско - родительский тренинг\Детско - родительский тренинг\DSCN4079.JPG"/>
          <p:cNvPicPr/>
          <p:nvPr/>
        </p:nvPicPr>
        <p:blipFill>
          <a:blip r:embed="rId28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14="http://schemas.microsoft.com/office/word/2010/wordprocessingDrawing" xmlns:v="urn:schemas-microsoft-com:vml" xmlns:o="urn:schemas-microsoft-com:office:office" xmlns:mc="http://schemas.openxmlformats.org/markup-compatibility/2006" xmlns:wpc="http://schemas.microsoft.com/office/word/2010/wordprocessingCanvas" xmlns="" xmlns:wne="http://schemas.microsoft.com/office/word/2006/wordml" xmlns:wp="http://schemas.openxmlformats.org/drawingml/2006/wordprocessingDrawing" xmlns:m="http://schemas.openxmlformats.org/officeDocument/2006/math" xmlns:ve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6345382" y="3214255"/>
            <a:ext cx="2286000" cy="34497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2792729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bg04.jpg"/>
          <p:cNvPicPr>
            <a:picLocks noChangeAspect="1"/>
          </p:cNvPicPr>
          <p:nvPr/>
        </p:nvPicPr>
        <p:blipFill>
          <a:blip r:embed="rId2" cstate="print">
            <a:lum bright="1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Picture 2" descr="C:\Users\Psiholog\Desktop\fullimage4.jpg"/>
          <p:cNvPicPr>
            <a:picLocks noChangeAspect="1" noChangeArrowheads="1"/>
          </p:cNvPicPr>
          <p:nvPr/>
        </p:nvPicPr>
        <p:blipFill>
          <a:blip r:embed="rId3" cstate="print">
            <a:lum contrast="10000"/>
          </a:blip>
          <a:srcRect/>
          <a:stretch>
            <a:fillRect/>
          </a:stretch>
        </p:blipFill>
        <p:spPr bwMode="auto">
          <a:xfrm>
            <a:off x="221673" y="0"/>
            <a:ext cx="5472545" cy="38171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/>
          <p:nvPr/>
        </p:nvPicPr>
        <p:blipFill>
          <a:blip r:embed="rId4" cstate="print">
            <a:lum bright="10000"/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14="http://schemas.microsoft.com/office/word/2010/wordprocessingDrawing" xmlns:v="urn:schemas-microsoft-com:vml" xmlns:o="urn:schemas-microsoft-com:office:office" xmlns:mc="http://schemas.openxmlformats.org/markup-compatibility/2006" xmlns:wpc="http://schemas.microsoft.com/office/word/2010/wordprocessingCanvas" xmlns="" xmlns:wne="http://schemas.microsoft.com/office/word/2006/wordml" xmlns:wp="http://schemas.openxmlformats.org/drawingml/2006/wordprocessingDrawing" xmlns:m="http://schemas.openxmlformats.org/officeDocument/2006/math" xmlns:ve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5888181" y="0"/>
            <a:ext cx="5140038" cy="38238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 descr="SDC1518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264727" y="3757618"/>
            <a:ext cx="2050473" cy="29202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 descr="SDC15162.JPG"/>
          <p:cNvPicPr>
            <a:picLocks noChangeAspect="1"/>
          </p:cNvPicPr>
          <p:nvPr/>
        </p:nvPicPr>
        <p:blipFill>
          <a:blip r:embed="rId6" cstate="print">
            <a:lum bright="10000" contrast="10000"/>
          </a:blip>
          <a:srcRect l="17727" r="15909"/>
          <a:stretch>
            <a:fillRect/>
          </a:stretch>
        </p:blipFill>
        <p:spPr>
          <a:xfrm rot="21366607">
            <a:off x="1330038" y="3758747"/>
            <a:ext cx="2382982" cy="30219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 descr="приветствие.JPG"/>
          <p:cNvPicPr>
            <a:picLocks noChangeAspect="1"/>
          </p:cNvPicPr>
          <p:nvPr/>
        </p:nvPicPr>
        <p:blipFill>
          <a:blip r:embed="rId7" cstate="print"/>
          <a:srcRect l="15140" t="9293"/>
          <a:stretch>
            <a:fillRect/>
          </a:stretch>
        </p:blipFill>
        <p:spPr>
          <a:xfrm rot="194304">
            <a:off x="7944708" y="3766072"/>
            <a:ext cx="3601848" cy="29925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1187347">
            <a:off x="10976221" y="153392"/>
            <a:ext cx="1079458" cy="9935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297"/>
            <a:ext cx="12503452" cy="6858594"/>
          </a:xfrm>
          <a:prstGeom prst="rect">
            <a:avLst/>
          </a:prstGeom>
        </p:spPr>
      </p:pic>
      <p:pic>
        <p:nvPicPr>
          <p:cNvPr id="10" name="Рисунок 9"/>
          <p:cNvPicPr/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41261">
            <a:off x="-149906" y="-18085"/>
            <a:ext cx="1687618" cy="1646497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1795543" y="233284"/>
            <a:ext cx="6723905" cy="33393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650"/>
              </a:lnSpc>
              <a:spcAft>
                <a:spcPts val="0"/>
              </a:spcAft>
            </a:pPr>
            <a:r>
              <a:rPr lang="ru-RU" sz="16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УВАЖАЕМЫЕ </a:t>
            </a:r>
            <a:r>
              <a:rPr lang="ru-RU" sz="16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РОДИТЕЛИ!</a:t>
            </a:r>
            <a:r>
              <a:rPr lang="ru-RU" sz="1600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>
              <a:lnSpc>
                <a:spcPts val="1650"/>
              </a:lnSpc>
              <a:spcAft>
                <a:spcPts val="0"/>
              </a:spcAft>
            </a:pPr>
            <a:endParaRPr lang="ru-RU" dirty="0" smtClean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ts val="1650"/>
              </a:lnSpc>
              <a:spcAft>
                <a:spcPts val="0"/>
              </a:spcAft>
            </a:pPr>
            <a:r>
              <a:rPr lang="ru-RU" b="1" dirty="0" smtClean="0">
                <a:solidFill>
                  <a:srgbClr val="BB052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Приглашаем вас </a:t>
            </a:r>
            <a:r>
              <a:rPr lang="ru-RU" b="1" dirty="0">
                <a:solidFill>
                  <a:srgbClr val="BB052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 </a:t>
            </a:r>
            <a:r>
              <a:rPr lang="ru-RU" b="1" dirty="0" smtClean="0">
                <a:solidFill>
                  <a:srgbClr val="BB052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счастливому познанию </a:t>
            </a:r>
            <a:r>
              <a:rPr lang="ru-RU" b="1" dirty="0">
                <a:solidFill>
                  <a:srgbClr val="BB052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 обретению родительской </a:t>
            </a:r>
            <a:r>
              <a:rPr lang="ru-RU" b="1" dirty="0" smtClean="0">
                <a:solidFill>
                  <a:srgbClr val="BB052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мудрости.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                          </a:t>
            </a:r>
          </a:p>
          <a:p>
            <a:pPr>
              <a:lnSpc>
                <a:spcPts val="1650"/>
              </a:lnSpc>
              <a:spcAft>
                <a:spcPts val="0"/>
              </a:spcAft>
            </a:pPr>
            <a:endParaRPr lang="ru-RU" dirty="0" smtClean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ts val="1650"/>
              </a:lnSpc>
              <a:spcAft>
                <a:spcPts val="0"/>
              </a:spcAft>
            </a:pP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Посещая занятия  вы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сможете: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buFont typeface="Wingdings" panose="05000000000000000000" pitchFamily="2" charset="2"/>
              <a:buChar char=""/>
            </a:pP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лучше понять своего ребёнка,</a:t>
            </a:r>
            <a:endParaRPr lang="ru-RU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buFont typeface="Wingdings" panose="05000000000000000000" pitchFamily="2" charset="2"/>
              <a:buChar char=""/>
            </a:pP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выяснить причины и следствия его поведения, </a:t>
            </a:r>
            <a:endParaRPr lang="ru-RU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buFont typeface="Wingdings" panose="05000000000000000000" pitchFamily="2" charset="2"/>
              <a:buChar char=""/>
            </a:pP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установить границы дозволенности  </a:t>
            </a:r>
            <a:endParaRPr lang="ru-RU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buFont typeface="Wingdings" panose="05000000000000000000" pitchFamily="2" charset="2"/>
              <a:buChar char=""/>
            </a:pP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найти оптимальное решение тревожащей </a:t>
            </a:r>
            <a:endParaRPr lang="ru-RU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1260475" indent="450215"/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          ситуации, </a:t>
            </a:r>
            <a:endParaRPr lang="ru-RU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buFont typeface="Wingdings" panose="05000000000000000000" pitchFamily="2" charset="2"/>
              <a:buChar char=""/>
            </a:pP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рассмотреть перспективу его жизни уже 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сейчас</a:t>
            </a:r>
          </a:p>
          <a:p>
            <a:pPr algn="r"/>
            <a:r>
              <a:rPr lang="ru-RU" b="1" i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«</a:t>
            </a:r>
            <a:r>
              <a:rPr lang="ru-RU" b="1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Время, проведённое с пользой, окупится вдвойне!»</a:t>
            </a:r>
            <a:endParaRPr lang="ru-RU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30301" r="1988"/>
          <a:stretch/>
        </p:blipFill>
        <p:spPr>
          <a:xfrm>
            <a:off x="6949775" y="3740727"/>
            <a:ext cx="5553676" cy="30875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9431" y="512618"/>
            <a:ext cx="4165567" cy="30480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4876" r="23925" b="15496"/>
          <a:stretch/>
        </p:blipFill>
        <p:spPr>
          <a:xfrm>
            <a:off x="2182404" y="3837709"/>
            <a:ext cx="4477369" cy="30202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1880"/>
          <a:stretch/>
        </p:blipFill>
        <p:spPr>
          <a:xfrm>
            <a:off x="757" y="1468582"/>
            <a:ext cx="1887046" cy="15390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232" t="1033" r="12226"/>
          <a:stretch/>
        </p:blipFill>
        <p:spPr>
          <a:xfrm>
            <a:off x="0" y="3090218"/>
            <a:ext cx="1887803" cy="16836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4718246"/>
            <a:ext cx="2223967" cy="21100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2021232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35528" y="166254"/>
            <a:ext cx="11776364" cy="64146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/>
          <p:cNvSpPr txBox="1"/>
          <p:nvPr/>
        </p:nvSpPr>
        <p:spPr>
          <a:xfrm>
            <a:off x="2673929" y="1094509"/>
            <a:ext cx="63176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k-KZ" sz="36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Назарларыңызға рахмет</a:t>
            </a:r>
            <a:r>
              <a:rPr lang="ru-RU" sz="36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  <a:p>
            <a:pPr algn="ctr"/>
            <a:r>
              <a:rPr lang="ru-RU" sz="36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  <a:endParaRPr lang="ru-RU" sz="3600" b="1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5746" y="2998733"/>
            <a:ext cx="2552322" cy="23492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4227352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408434" y="-594"/>
            <a:ext cx="12814903" cy="685859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6528" r="8092" b="1"/>
          <a:stretch/>
        </p:blipFill>
        <p:spPr>
          <a:xfrm>
            <a:off x="7980217" y="0"/>
            <a:ext cx="4211783" cy="29577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4098" t="3521" r="-1"/>
          <a:stretch/>
        </p:blipFill>
        <p:spPr>
          <a:xfrm>
            <a:off x="4558146" y="3214255"/>
            <a:ext cx="2964872" cy="33584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 descr="конс. зона.JPG"/>
          <p:cNvPicPr>
            <a:picLocks noChangeAspect="1"/>
          </p:cNvPicPr>
          <p:nvPr/>
        </p:nvPicPr>
        <p:blipFill>
          <a:blip r:embed="rId5" cstate="print"/>
          <a:srcRect t="10400" r="17028"/>
          <a:stretch>
            <a:fillRect/>
          </a:stretch>
        </p:blipFill>
        <p:spPr>
          <a:xfrm>
            <a:off x="4343362" y="194150"/>
            <a:ext cx="3602600" cy="25767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1291786">
            <a:off x="-160461" y="3269674"/>
            <a:ext cx="4164424" cy="31947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336" t="7423" r="3587" b="8007"/>
          <a:stretch/>
        </p:blipFill>
        <p:spPr>
          <a:xfrm>
            <a:off x="-263236" y="0"/>
            <a:ext cx="4455818" cy="31394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Рисунок 14"/>
          <p:cNvPicPr/>
          <p:nvPr/>
        </p:nvPicPr>
        <p:blipFill rotWithShape="1">
          <a:blip r:embed="rId8" cstate="print">
            <a:lum contrast="10000"/>
            <a:extLst>
              <a:ext uri="{28A0092B-C50C-407E-A947-70E740481C1C}">
                <a14:useLocalDpi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="" xmlns:wpc="http://schemas.microsoft.com/office/word/2010/wordprocessingCanvas" xmlns:mc="http://schemas.openxmlformats.org/markup-compatibility/2006" xmlns:o="urn:schemas-microsoft-com:office:office" xmlns:v="urn:schemas-microsoft-com:vml" xmlns:wp14="http://schemas.microsoft.com/office/word/2010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 l="4351" t="5882" r="8049" b="11764"/>
          <a:stretch/>
        </p:blipFill>
        <p:spPr bwMode="auto">
          <a:xfrm rot="329489">
            <a:off x="7897091" y="3214255"/>
            <a:ext cx="4294909" cy="336665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="" xmlns:wpc="http://schemas.microsoft.com/office/word/2010/wordprocessingCanvas" xmlns:mc="http://schemas.openxmlformats.org/markup-compatibility/2006" xmlns:o="urn:schemas-microsoft-com:office:office" xmlns:v="urn:schemas-microsoft-com:vml" xmlns:wp14="http://schemas.microsoft.com/office/word/2010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/>
            </a:ext>
          </a:extLst>
        </p:spPr>
      </p:pic>
    </p:spTree>
    <p:extLst>
      <p:ext uri="{BB962C8B-B14F-4D97-AF65-F5344CB8AC3E}">
        <p14:creationId xmlns:p14="http://schemas.microsoft.com/office/powerpoint/2010/main" xmlns="" val="1871918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311452" y="-297"/>
            <a:ext cx="12814903" cy="685859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589213">
            <a:off x="11133646" y="329377"/>
            <a:ext cx="1194980" cy="10999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817419" y="237943"/>
            <a:ext cx="987829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Интерактивные формы взаимодействия – </a:t>
            </a:r>
          </a:p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это диалог, в ходе которого осуществляется взаимодействие </a:t>
            </a:r>
            <a:endParaRPr lang="ru-RU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 descr="IMG_4290.JPG"/>
          <p:cNvPicPr>
            <a:picLocks noChangeAspect="1"/>
          </p:cNvPicPr>
          <p:nvPr/>
        </p:nvPicPr>
        <p:blipFill>
          <a:blip r:embed="rId4" cstate="print"/>
          <a:srcRect l="3670" t="15152"/>
          <a:stretch>
            <a:fillRect/>
          </a:stretch>
        </p:blipFill>
        <p:spPr>
          <a:xfrm rot="20963680">
            <a:off x="101830" y="1839305"/>
            <a:ext cx="5757344" cy="41004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IMG_4397.JPG"/>
          <p:cNvPicPr>
            <a:picLocks noChangeAspect="1"/>
          </p:cNvPicPr>
          <p:nvPr/>
        </p:nvPicPr>
        <p:blipFill>
          <a:blip r:embed="rId5" cstate="print"/>
          <a:srcRect t="8081" r="9461"/>
          <a:stretch>
            <a:fillRect/>
          </a:stretch>
        </p:blipFill>
        <p:spPr>
          <a:xfrm rot="512261">
            <a:off x="6490836" y="1800369"/>
            <a:ext cx="5613820" cy="40441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2792729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bg04.jpg"/>
          <p:cNvPicPr>
            <a:picLocks noChangeAspect="1"/>
          </p:cNvPicPr>
          <p:nvPr/>
        </p:nvPicPr>
        <p:blipFill>
          <a:blip r:embed="rId2" cstate="print">
            <a:lum bright="1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834108" y="196334"/>
            <a:ext cx="612667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Семинар-практикум </a:t>
            </a:r>
          </a:p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ориентирован  на практический результат</a:t>
            </a:r>
            <a:endParaRPr lang="ru-RU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IMG_562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90945" y="1232507"/>
            <a:ext cx="5552937" cy="39906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IMG-20190214-WA0003.jpg"/>
          <p:cNvPicPr>
            <a:picLocks noChangeAspect="1"/>
          </p:cNvPicPr>
          <p:nvPr/>
        </p:nvPicPr>
        <p:blipFill>
          <a:blip r:embed="rId4" cstate="print">
            <a:lum contrast="10000"/>
          </a:blip>
          <a:stretch>
            <a:fillRect/>
          </a:stretch>
        </p:blipFill>
        <p:spPr>
          <a:xfrm>
            <a:off x="5742709" y="2244437"/>
            <a:ext cx="6186055" cy="41009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675374">
            <a:off x="10208860" y="347542"/>
            <a:ext cx="1574433" cy="14491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bg04.jpg"/>
          <p:cNvPicPr>
            <a:picLocks noChangeAspect="1"/>
          </p:cNvPicPr>
          <p:nvPr/>
        </p:nvPicPr>
        <p:blipFill>
          <a:blip r:embed="rId2" cstate="print">
            <a:lum bright="1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218" name="Picture 2" descr="https://sad11.kz/userfiles/item/787/fullimage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14209" y="983672"/>
            <a:ext cx="9167357" cy="55513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2064326" y="0"/>
            <a:ext cx="784167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Дискуссия –</a:t>
            </a:r>
          </a:p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коллективное обсуждение,  исследование проблемы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916367">
            <a:off x="10448458" y="182406"/>
            <a:ext cx="1579908" cy="14542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bg04.jpg"/>
          <p:cNvPicPr>
            <a:picLocks noChangeAspect="1"/>
          </p:cNvPicPr>
          <p:nvPr/>
        </p:nvPicPr>
        <p:blipFill>
          <a:blip r:embed="rId2" cstate="print">
            <a:lum bright="1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0" y="0"/>
            <a:ext cx="1129145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Деловая игра, круглый стол –</a:t>
            </a:r>
          </a:p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позволяют закрепить знания, восполнить недостающую информацию, </a:t>
            </a:r>
          </a:p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сформировать умения решать проблемы </a:t>
            </a:r>
          </a:p>
        </p:txBody>
      </p:sp>
      <p:pic>
        <p:nvPicPr>
          <p:cNvPr id="4" name="Рисунок 3" descr="IMG_0422.JPG"/>
          <p:cNvPicPr>
            <a:picLocks noChangeAspect="1"/>
          </p:cNvPicPr>
          <p:nvPr/>
        </p:nvPicPr>
        <p:blipFill>
          <a:blip r:embed="rId3" cstate="print">
            <a:lum bright="10000" contrast="20000"/>
          </a:blip>
          <a:srcRect t="11919" r="7980"/>
          <a:stretch>
            <a:fillRect/>
          </a:stretch>
        </p:blipFill>
        <p:spPr>
          <a:xfrm rot="21197717">
            <a:off x="434007" y="1456933"/>
            <a:ext cx="5634550" cy="39674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42" name="Picture 2" descr="https://sad11.kz/userfiles/item/893/fullimage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346993">
            <a:off x="6137604" y="2049422"/>
            <a:ext cx="5856525" cy="42231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675374">
            <a:off x="10538825" y="354959"/>
            <a:ext cx="1530409" cy="14086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bg04.jpg"/>
          <p:cNvPicPr>
            <a:picLocks noChangeAspect="1"/>
          </p:cNvPicPr>
          <p:nvPr/>
        </p:nvPicPr>
        <p:blipFill>
          <a:blip r:embed="rId2" cstate="print">
            <a:lum bright="1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246910" y="182572"/>
            <a:ext cx="1007225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Тренинг – </a:t>
            </a:r>
          </a:p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совокупность отобранных и систематизированных интерактивных методов психолого-педагогического воздействия</a:t>
            </a:r>
            <a:endParaRPr lang="ru-RU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3" name="Picture 1" descr="F:\!!!!Всё к моей программе\Проект!!!!\Снимок экрана (8).png"/>
          <p:cNvPicPr>
            <a:picLocks noChangeAspect="1" noChangeArrowheads="1"/>
          </p:cNvPicPr>
          <p:nvPr/>
        </p:nvPicPr>
        <p:blipFill>
          <a:blip r:embed="rId3" cstate="print"/>
          <a:srcRect t="16859"/>
          <a:stretch>
            <a:fillRect/>
          </a:stretch>
        </p:blipFill>
        <p:spPr bwMode="auto">
          <a:xfrm>
            <a:off x="625034" y="1539433"/>
            <a:ext cx="10862760" cy="507765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bg04.jpg"/>
          <p:cNvPicPr>
            <a:picLocks noChangeAspect="1"/>
          </p:cNvPicPr>
          <p:nvPr/>
        </p:nvPicPr>
        <p:blipFill>
          <a:blip r:embed="rId2" cstate="print">
            <a:lum bright="1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246910" y="182572"/>
            <a:ext cx="1007225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Тренинг «Родители и дети: звёзды одной Галактики»</a:t>
            </a:r>
            <a:endParaRPr lang="ru-RU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F:\Занятия родительского клуба!!!\2014-2015\№2Тренинг  моя Галактика\фото род клуб\IMG_4314.JPG"/>
          <p:cNvPicPr/>
          <p:nvPr/>
        </p:nvPicPr>
        <p:blipFill>
          <a:blip r:embed="rId3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14="http://schemas.microsoft.com/office/word/2010/wordprocessingDrawing" xmlns:v="urn:schemas-microsoft-com:vml" xmlns:o="urn:schemas-microsoft-com:office:office" xmlns:mc="http://schemas.openxmlformats.org/markup-compatibility/2006" xmlns:wpc="http://schemas.microsoft.com/office/word/2010/wordprocessingCanvas" xmlns="" xmlns:wne="http://schemas.microsoft.com/office/word/2006/wordml" xmlns:wp="http://schemas.openxmlformats.org/drawingml/2006/wordprocessingDrawing" xmlns:m="http://schemas.openxmlformats.org/officeDocument/2006/math" xmlns:ve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 rot="21385039">
            <a:off x="193964" y="914402"/>
            <a:ext cx="5153890" cy="42949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IMG_4318.JPG"/>
          <p:cNvPicPr>
            <a:picLocks noChangeAspect="1"/>
          </p:cNvPicPr>
          <p:nvPr/>
        </p:nvPicPr>
        <p:blipFill>
          <a:blip r:embed="rId4" cstate="print">
            <a:lum bright="10000" contrast="20000"/>
          </a:blip>
          <a:srcRect t="17374"/>
          <a:stretch>
            <a:fillRect/>
          </a:stretch>
        </p:blipFill>
        <p:spPr>
          <a:xfrm rot="258047">
            <a:off x="5501430" y="1547606"/>
            <a:ext cx="6364781" cy="46318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870234">
            <a:off x="10532078" y="314855"/>
            <a:ext cx="1454778" cy="13390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59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589213">
            <a:off x="10638681" y="100680"/>
            <a:ext cx="1281972" cy="11799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IMG_0408.JPG"/>
          <p:cNvPicPr>
            <a:picLocks noChangeAspect="1"/>
          </p:cNvPicPr>
          <p:nvPr/>
        </p:nvPicPr>
        <p:blipFill>
          <a:blip r:embed="rId4" cstate="print">
            <a:lum bright="10000" contrast="20000"/>
          </a:blip>
          <a:stretch>
            <a:fillRect/>
          </a:stretch>
        </p:blipFill>
        <p:spPr>
          <a:xfrm rot="21287110">
            <a:off x="120193" y="888975"/>
            <a:ext cx="4258034" cy="28386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 descr="IMG_0410.JPG"/>
          <p:cNvPicPr>
            <a:picLocks noChangeAspect="1"/>
          </p:cNvPicPr>
          <p:nvPr/>
        </p:nvPicPr>
        <p:blipFill>
          <a:blip r:embed="rId5" cstate="print">
            <a:lum bright="30000" contrast="40000"/>
          </a:blip>
          <a:srcRect t="22828" r="24276"/>
          <a:stretch>
            <a:fillRect/>
          </a:stretch>
        </p:blipFill>
        <p:spPr>
          <a:xfrm rot="303961">
            <a:off x="7144118" y="3545923"/>
            <a:ext cx="4585854" cy="31156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 descr="IMG_0424.JPG"/>
          <p:cNvPicPr>
            <a:picLocks noChangeAspect="1"/>
          </p:cNvPicPr>
          <p:nvPr/>
        </p:nvPicPr>
        <p:blipFill>
          <a:blip r:embed="rId6" cstate="print">
            <a:lum bright="20000" contrast="30000"/>
          </a:blip>
          <a:srcRect t="11930" r="9648"/>
          <a:stretch>
            <a:fillRect/>
          </a:stretch>
        </p:blipFill>
        <p:spPr>
          <a:xfrm rot="21267213">
            <a:off x="1484494" y="3643191"/>
            <a:ext cx="4356221" cy="28308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1880"/>
          <a:stretch/>
        </p:blipFill>
        <p:spPr>
          <a:xfrm>
            <a:off x="4960680" y="955965"/>
            <a:ext cx="2718024" cy="22167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232" t="1033" r="12226"/>
          <a:stretch/>
        </p:blipFill>
        <p:spPr>
          <a:xfrm rot="366975">
            <a:off x="8285018" y="1150582"/>
            <a:ext cx="2578035" cy="22992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Прямоугольник 14"/>
          <p:cNvSpPr/>
          <p:nvPr/>
        </p:nvSpPr>
        <p:spPr>
          <a:xfrm>
            <a:off x="4197431" y="168624"/>
            <a:ext cx="493321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Тренинг «Ребёнок зеркало семьи»</a:t>
            </a:r>
          </a:p>
        </p:txBody>
      </p:sp>
    </p:spTree>
    <p:extLst>
      <p:ext uri="{BB962C8B-B14F-4D97-AF65-F5344CB8AC3E}">
        <p14:creationId xmlns="" xmlns:p14="http://schemas.microsoft.com/office/powerpoint/2010/main" val="2792729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3186</TotalTime>
  <Words>165</Words>
  <Application>Microsoft Office PowerPoint</Application>
  <PresentationFormat>Произвольный</PresentationFormat>
  <Paragraphs>40</Paragraphs>
  <Slides>15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Админ</dc:creator>
  <cp:lastModifiedBy>Psiholog</cp:lastModifiedBy>
  <cp:revision>152</cp:revision>
  <dcterms:created xsi:type="dcterms:W3CDTF">2021-04-04T09:50:46Z</dcterms:created>
  <dcterms:modified xsi:type="dcterms:W3CDTF">2025-12-12T10:34:06Z</dcterms:modified>
</cp:coreProperties>
</file>