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72" r:id="rId6"/>
    <p:sldId id="320" r:id="rId7"/>
    <p:sldId id="271" r:id="rId8"/>
    <p:sldId id="284" r:id="rId9"/>
    <p:sldId id="281" r:id="rId10"/>
    <p:sldId id="295" r:id="rId11"/>
    <p:sldId id="297" r:id="rId12"/>
    <p:sldId id="286" r:id="rId13"/>
    <p:sldId id="299" r:id="rId14"/>
    <p:sldId id="302" r:id="rId15"/>
    <p:sldId id="303" r:id="rId16"/>
    <p:sldId id="304" r:id="rId17"/>
    <p:sldId id="305" r:id="rId18"/>
    <p:sldId id="296" r:id="rId19"/>
    <p:sldId id="311" r:id="rId20"/>
    <p:sldId id="301" r:id="rId21"/>
    <p:sldId id="316" r:id="rId22"/>
    <p:sldId id="318" r:id="rId23"/>
    <p:sldId id="317" r:id="rId24"/>
    <p:sldId id="315" r:id="rId25"/>
    <p:sldId id="298" r:id="rId26"/>
    <p:sldId id="25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1DD35-C1D0-4261-8D3C-453854D3F06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A4B0-F855-4C3C-9D35-6AC274C45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A4B0-F855-4C3C-9D35-6AC274C45BB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71A6-143A-4071-821D-6FC4CF6668B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9B59-8A17-471B-8C0D-C91192E43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28.png"/><Relationship Id="rId2" Type="http://schemas.openxmlformats.org/officeDocument/2006/relationships/hyperlink" Target="&#1044;&#1099;&#1093;&#1072;&#1090;&#1077;&#1083;&#1100;&#1085;&#1099;&#1077;%20&#1091;&#1087;&#1088;&#1072;&#1078;&#1085;&#1077;&#1085;&#1080;&#1103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5.%20&#1044;&#1099;&#1093;&#1072;&#1090;&#1077;&#1083;&#1100;&#1085;&#1099;&#1077;%20&#1091;&#1087;&#1088;&#1072;&#1078;&#1085;&#1077;&#1085;&#1080;&#1103;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6.%20&#1056;&#1072;&#1089;&#1090;&#1103;&#1078;&#1082;&#1080;.docx" TargetMode="External"/><Relationship Id="rId7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7.%20&#1059;&#1087;&#1088;&#1072;&#1078;&#1085;&#1077;&#1085;&#1080;&#1103;%20&#1076;&#1083;&#1103;%20&#1084;&#1072;&#1089;&#1089;&#1072;&#1078;&#1072;%20&#1080;%20&#1089;&#1072;&#1084;&#1086;&#1084;&#1072;&#1089;&#1089;&#1072;&#1078;&#1072;.docx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9.%20&#1059;&#1087;&#1088;&#1072;&#1078;&#1085;&#1077;&#1085;&#1080;&#1103;%20&#1087;&#1086;&#1083;&#1079;&#1072;&#1085;&#1080;&#1103;.docx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10.%20&#1052;&#1077;&#1078;&#1087;&#1086;&#1083;&#1091;&#1096;&#1072;&#1088;&#1085;&#1086;&#1077;%20&#1074;&#1079;&#1072;&#1080;&#1084;&#1086;&#1076;.%20&#1060;&#1086;&#1088;&#1084;&#1080;&#1088;&#1086;&#1074;&#1072;&#1085;&#1080;&#1077;%20&#1080;%20&#1082;&#1086;&#1088;&#1088;&#1077;&#1082;&#1094;&#1080;&#1103;%20&#1073;&#1072;&#1079;&#1086;&#1074;&#1099;&#1093;%20&#1089;&#1077;&#1085;&#1089;&#1086;&#1084;&#1086;&#1090;&#1086;&#1088;&#1085;&#1099;&#1093;.docx" TargetMode="External"/><Relationship Id="rId7" Type="http://schemas.microsoft.com/office/2007/relationships/hdphoto" Target="../media/hdphoto8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56.jpeg"/><Relationship Id="rId10" Type="http://schemas.openxmlformats.org/officeDocument/2006/relationships/image" Target="../media/image55.jpeg"/><Relationship Id="rId4" Type="http://schemas.openxmlformats.org/officeDocument/2006/relationships/image" Target="../media/image52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56347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16832"/>
            <a:ext cx="7772400" cy="219010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жасына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нейропсихологиялық сүйемелдеу.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epositphotos_227051196-stock-illustration-mental-health-psychology-concept-vector.jpg"/>
          <p:cNvPicPr>
            <a:picLocks noChangeAspect="1"/>
          </p:cNvPicPr>
          <p:nvPr/>
        </p:nvPicPr>
        <p:blipFill>
          <a:blip r:embed="rId4" cstate="print"/>
          <a:srcRect l="13086" t="9728" r="13087" b="20817"/>
          <a:stretch>
            <a:fillRect/>
          </a:stretch>
        </p:blipFill>
        <p:spPr>
          <a:xfrm>
            <a:off x="251520" y="332656"/>
            <a:ext cx="1656184" cy="1655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23528" y="5151675"/>
            <a:ext cx="842493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едагог – психолог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Яковенко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Татьяна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Васильевна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9087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691680" y="404664"/>
            <a:ext cx="69127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форум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педагогов дошкольных организации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Костанайской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области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«Современный детский сад: территория развития»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9566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-58994"/>
            <a:ext cx="888959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Онтогенезді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алмастыру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әдісі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онтогенездің жалпы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заңдылықтарын ескере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сенсомоторлық деңгейге әсер ету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 барлық жоғары психикалық функциялардың дамуын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белсендіруді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көздейтін нейропсихологиялық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Психикалық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субкортикалықтан кортикальды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құрылымдарға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төменнен жоғары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 оң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жарты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шардан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солға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оңнан солға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өтеді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Субкортикалық құрылымдар кортикальды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құрылымдарға дейін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оң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жарты шар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жаққа қарағанда ерте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піседі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 кезең психологиялық-педагогикалық сүйемелдеу процесінде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қайталануы керек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73" y="5877272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 нейрокоррекциясы-бұл мидың барлық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блогымен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Сабақтарда дамудың әр кезеңі кезең-кезеңімен өмір сүреді, мидың барлық аймақтарын ынталандырады.Сабақтар бірнеше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үлкен блоктардан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тұрады.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4" y="2180271"/>
            <a:ext cx="8470097" cy="3697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324" y="89624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1-блоктағы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нейропсихологиялық ойындар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жаттығулар кешені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Тыныс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жаттығулары;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Созылу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белгілері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Массаж,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өзін-өзі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массаж, релаксация;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Окуломоторлы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жаттығулар;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Жорғалауды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қамтиды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сенсомоторларды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қалыптастыру және түзету жаттығулары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мезгілде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 өзара әрекеттесу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өзара әрекеттесу.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Белсендіружарты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шараралық өзара әрекеттесу.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Мұндай жаттығулар психикалық процестерді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сенсомоторлы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қамтамасыз етудің икемділігін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қалыптастырады,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 өз кезегінде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энергетикалық, тоникалық және эмоционалды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күйді белсендіреді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89"/>
          <a:stretch/>
        </p:blipFill>
        <p:spPr>
          <a:xfrm>
            <a:off x="193323" y="-21150"/>
            <a:ext cx="1289219" cy="1217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2108" y="1599763"/>
            <a:ext cx="838944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2768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533" y="91658"/>
            <a:ext cx="8389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Тыныс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алу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жаттығулары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-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843" y="476378"/>
            <a:ext cx="86809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дененің ритағын жақсартады, өзін-өзі бақылау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еріктілікті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дамытады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Дененің вегетативті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функцияларының жұмысын жақсартуға ықпал етеді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тыныштандырады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зейінді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жақсартады.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82" y="1425212"/>
            <a:ext cx="3761878" cy="257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9515" y="1425212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01" r="18500"/>
          <a:stretch/>
        </p:blipFill>
        <p:spPr>
          <a:xfrm rot="5400000">
            <a:off x="3388418" y="3007824"/>
            <a:ext cx="2769168" cy="488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689648" y="645537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Шарды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үрле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121" y="3758843"/>
            <a:ext cx="248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Қолды көтеру арқылы тыныс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6661696" y="3821077"/>
            <a:ext cx="2285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err="1" smtClean="0">
                <a:solidFill>
                  <a:srgbClr val="C00000"/>
                </a:solidFill>
              </a:rPr>
              <a:t>Аяқты көтеру арқылы тыныс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алу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3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0"/>
            <a:ext cx="85077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Созылу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ru-RU" sz="24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белгілері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 –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табиғи қозғалысқа негізделген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арнайы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созылу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жаттығуларының жүйесі; созылу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жаттығуларын орындау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балаларда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әртүрлі бұлшықет дистонияларын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жеңуге көмектеседі,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гипертония мен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гипотонусты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қалыпқа келтіреді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1"/>
          <a:stretch/>
        </p:blipFill>
        <p:spPr>
          <a:xfrm>
            <a:off x="102434" y="1592224"/>
            <a:ext cx="4355976" cy="273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09" t="12201" r="4174" b="26901"/>
          <a:stretch/>
        </p:blipFill>
        <p:spPr>
          <a:xfrm>
            <a:off x="4499992" y="4191459"/>
            <a:ext cx="4476560" cy="267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1"/>
          <a:stretch/>
        </p:blipFill>
        <p:spPr>
          <a:xfrm>
            <a:off x="-13074" y="4191459"/>
            <a:ext cx="4395028" cy="2666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86"/>
          <a:stretch/>
        </p:blipFill>
        <p:spPr>
          <a:xfrm>
            <a:off x="4413968" y="1544204"/>
            <a:ext cx="4562584" cy="273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04108" y="371768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«Ағаш»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3261" y="372979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«Фараон»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6300295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«Жұмыртқа»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3790" y="6300295"/>
            <a:ext cx="185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«Әткеншек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8934"/>
            <a:ext cx="88569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/>
              </a:rPr>
              <a:t>Массаж,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/>
              </a:rPr>
              <a:t>өзін-өзіне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/>
              </a:rPr>
              <a:t>массаж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/>
              </a:rPr>
              <a:t>жасау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/>
              </a:rPr>
              <a:t> –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интеллектуалды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функцияларды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моторлы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жадыны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дағдыларды және тактильді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қабылдауды дамытады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метаболизм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процестерін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жақсартуға ықпал етеді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ағзаның ауруларға төзімділігін арттырады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1" r="3538"/>
          <a:stretch/>
        </p:blipFill>
        <p:spPr>
          <a:xfrm>
            <a:off x="251520" y="1556792"/>
            <a:ext cx="4917574" cy="263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50" r="1176"/>
          <a:stretch/>
        </p:blipFill>
        <p:spPr>
          <a:xfrm>
            <a:off x="305500" y="3987144"/>
            <a:ext cx="4954208" cy="296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7431" y="1532020"/>
            <a:ext cx="3307017" cy="526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09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0369"/>
            <a:ext cx="8712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Окуломоторлы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жаттығулар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көру өрісін кеңейтуге, қабылдауды жақсартуға мүмкіндік береді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мидың визуалды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бөлімдерін белсендіруге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визуалды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зейінге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ықпал етеді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визуалды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анализатордың және бүкіл дененің жұмысына пайдалы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әсер етеді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1" t="20601"/>
          <a:stretch/>
        </p:blipFill>
        <p:spPr>
          <a:xfrm>
            <a:off x="2475066" y="4350480"/>
            <a:ext cx="4185166" cy="25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50"/>
          <a:stretch/>
        </p:blipFill>
        <p:spPr>
          <a:xfrm rot="5400000">
            <a:off x="1347307" y="1187266"/>
            <a:ext cx="2800631" cy="367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0"/>
          <a:stretch/>
        </p:blipFill>
        <p:spPr>
          <a:xfrm rot="5400000">
            <a:off x="5751215" y="1193061"/>
            <a:ext cx="2800632" cy="351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51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2556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hlinkClick r:id="rId3" action="ppaction://hlinkfile"/>
              </a:rPr>
              <a:t>Жорғалау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hlinkClick r:id="rId3" action="ppaction://hlinkfile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интеллектуалды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дамуға ықпал етеді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қозғалыс процесінде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қолды, аяқты және көзді күрделі үйлестіру жүреді, бұл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орталықтарын белсендіру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тұрғысынан пайдалы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ал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баланың қолдары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мен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саусақтары қосымша ынталандырылады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бұл интеллектуалды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және жалпы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дамуға оң әсер етеді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949" t="16400" b="1701"/>
          <a:stretch/>
        </p:blipFill>
        <p:spPr>
          <a:xfrm rot="5400000">
            <a:off x="5821678" y="1588532"/>
            <a:ext cx="324816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r="58400" b="72050"/>
          <a:stretch/>
        </p:blipFill>
        <p:spPr>
          <a:xfrm rot="5400000">
            <a:off x="6217640" y="4132452"/>
            <a:ext cx="2460564" cy="298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52" b="17932"/>
          <a:stretch/>
        </p:blipFill>
        <p:spPr>
          <a:xfrm>
            <a:off x="82540" y="1859215"/>
            <a:ext cx="6048672" cy="200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121049" y="3924282"/>
            <a:ext cx="5718290" cy="287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44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1663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Негізгі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сенсомоторлық өзара әрекеттесулерді қалыптастыру және түзету жаттығулары.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 Жарты шар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аралық өзара әрекеттесуді белсендіру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450" y="5867927"/>
            <a:ext cx="860546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мезгілде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 өзара үйлестіруді қалыптастыруға қолдың немесе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аяқтың өзара әрекеттесуін қамтитын жаттығулар ғана емес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сонымен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қатар дененің оң және сол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жақ жартысының аралас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қимылдары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оң әсер етеді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34250" r="42126" b="12201"/>
          <a:stretch/>
        </p:blipFill>
        <p:spPr>
          <a:xfrm>
            <a:off x="431450" y="834483"/>
            <a:ext cx="4212558" cy="288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1" r="29669" b="17451"/>
          <a:stretch/>
        </p:blipFill>
        <p:spPr>
          <a:xfrm>
            <a:off x="4741188" y="3579813"/>
            <a:ext cx="3791252" cy="251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0" r="9210" b="34250"/>
          <a:stretch/>
        </p:blipFill>
        <p:spPr>
          <a:xfrm>
            <a:off x="478271" y="3559197"/>
            <a:ext cx="4111902" cy="244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0"/>
          <a:stretch/>
        </p:blipFill>
        <p:spPr>
          <a:xfrm rot="5400000">
            <a:off x="5303288" y="545982"/>
            <a:ext cx="283868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3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959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667" y="404664"/>
            <a:ext cx="88603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2-ші ми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блогын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түзету әдістері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жарты шар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аралық өзара әрекеттесуді және сол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 оң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жарты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шардың функционалдық мамандануын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тұрақтандыруға бағытталған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89"/>
          <a:stretch/>
        </p:blipFill>
        <p:spPr>
          <a:xfrm>
            <a:off x="-45239" y="-8291"/>
            <a:ext cx="1123158" cy="1061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0" t="13324" r="21650" b="15768"/>
          <a:stretch/>
        </p:blipFill>
        <p:spPr>
          <a:xfrm>
            <a:off x="4716016" y="1844824"/>
            <a:ext cx="259228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50" t="23739" b="12201"/>
          <a:stretch/>
        </p:blipFill>
        <p:spPr>
          <a:xfrm rot="5400000">
            <a:off x="183420" y="1984931"/>
            <a:ext cx="4536504" cy="440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1" r="29985"/>
          <a:stretch/>
        </p:blipFill>
        <p:spPr>
          <a:xfrm>
            <a:off x="6398844" y="3933056"/>
            <a:ext cx="274515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588"/>
          <a:stretch/>
        </p:blipFill>
        <p:spPr>
          <a:xfrm>
            <a:off x="6516216" y="1"/>
            <a:ext cx="260261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0" t="6601" r="32150" b="2401"/>
          <a:stretch/>
        </p:blipFill>
        <p:spPr>
          <a:xfrm rot="5400000">
            <a:off x="166876" y="3636022"/>
            <a:ext cx="2811080" cy="326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t="26200"/>
          <a:stretch/>
        </p:blipFill>
        <p:spPr>
          <a:xfrm rot="5400000">
            <a:off x="-563955" y="576021"/>
            <a:ext cx="3611426" cy="255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19" r="3361"/>
          <a:stretch/>
        </p:blipFill>
        <p:spPr>
          <a:xfrm>
            <a:off x="6268733" y="3861912"/>
            <a:ext cx="288971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78"/>
          <a:stretch/>
        </p:blipFill>
        <p:spPr>
          <a:xfrm>
            <a:off x="3130726" y="3284985"/>
            <a:ext cx="3177625" cy="301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620688"/>
            <a:ext cx="378042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70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34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7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6227" y="3356992"/>
            <a:ext cx="5184576" cy="350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!Сенс дом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0321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3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3210" y="-7072"/>
            <a:ext cx="450957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09" b="9260"/>
          <a:stretch/>
        </p:blipFill>
        <p:spPr>
          <a:xfrm>
            <a:off x="107504" y="3429000"/>
            <a:ext cx="3718723" cy="334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4799" y="116632"/>
            <a:ext cx="80648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3-ші ми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блогын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түзету әдістері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мидың алдыңғы бөліктерінің оңтайлы функционалды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мәртебесін қалыптастыруға бағытталған, бұл онтогенезде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психиканың барлық басқа компоненттеріне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ерікті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өзін-өзі реттеудің бақылаушы рөлін шоғырландыруға әкеледі.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1" t="15351" r="19550" b="16401"/>
          <a:stretch/>
        </p:blipFill>
        <p:spPr>
          <a:xfrm rot="5400000">
            <a:off x="157980" y="1596045"/>
            <a:ext cx="2606499" cy="263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89"/>
          <a:stretch/>
        </p:blipFill>
        <p:spPr>
          <a:xfrm>
            <a:off x="-54728" y="0"/>
            <a:ext cx="1190605" cy="1124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07" t="6295" r="-1"/>
          <a:stretch/>
        </p:blipFill>
        <p:spPr>
          <a:xfrm>
            <a:off x="3531401" y="1739579"/>
            <a:ext cx="2557551" cy="267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0788" y="4251503"/>
            <a:ext cx="3396657" cy="260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0" t="14300"/>
          <a:stretch/>
        </p:blipFill>
        <p:spPr>
          <a:xfrm rot="5400000">
            <a:off x="6515783" y="1740012"/>
            <a:ext cx="2606497" cy="260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t="29000" r="10625" b="9051"/>
          <a:stretch/>
        </p:blipFill>
        <p:spPr>
          <a:xfrm>
            <a:off x="539552" y="4269197"/>
            <a:ext cx="4248472" cy="2588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G:\Занятия родительского клуба!!!\№8Детско - родительский тренинг\Фото Детско - родительский тренинг\Детско - родительский тренинг\DSCN4087.JPG"/>
          <p:cNvPicPr/>
          <p:nvPr/>
        </p:nvPicPr>
        <p:blipFill>
          <a:blip r:embed="rId3" cstate="print">
            <a:lum bright="10000" contrast="30000"/>
          </a:blip>
          <a:srcRect l="20779" b="12068"/>
          <a:stretch>
            <a:fillRect/>
          </a:stretch>
        </p:blipFill>
        <p:spPr bwMode="auto">
          <a:xfrm>
            <a:off x="323528" y="260648"/>
            <a:ext cx="3820414" cy="302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852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l="13776"/>
          <a:stretch>
            <a:fillRect/>
          </a:stretch>
        </p:blipFill>
        <p:spPr>
          <a:xfrm>
            <a:off x="4644008" y="188640"/>
            <a:ext cx="411864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lum bright="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26228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она иг. т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01008"/>
            <a:ext cx="432048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37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2924944"/>
            <a:ext cx="214198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37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5983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коврик настро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476672"/>
            <a:ext cx="324263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3899.JPG"/>
          <p:cNvPicPr>
            <a:picLocks noChangeAspect="1"/>
          </p:cNvPicPr>
          <p:nvPr/>
        </p:nvPicPr>
        <p:blipFill>
          <a:blip r:embed="rId6" cstate="print"/>
          <a:srcRect t="20469"/>
          <a:stretch>
            <a:fillRect/>
          </a:stretch>
        </p:blipFill>
        <p:spPr>
          <a:xfrm>
            <a:off x="0" y="2924944"/>
            <a:ext cx="679057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отографии и видео\№14 сердце матери\IMG_6230.JPG"/>
          <p:cNvPicPr/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6263680" y="260648"/>
            <a:ext cx="288032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5874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572000" y="188640"/>
            <a:ext cx="413341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0871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rcRect l="8907"/>
          <a:stretch>
            <a:fillRect/>
          </a:stretch>
        </p:blipFill>
        <p:spPr>
          <a:xfrm>
            <a:off x="4211960" y="3501008"/>
            <a:ext cx="468052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00204_111338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tretch>
            <a:fillRect/>
          </a:stretch>
        </p:blipFill>
        <p:spPr>
          <a:xfrm>
            <a:off x="179512" y="476672"/>
            <a:ext cx="383239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!Сенс доми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0"/>
            <a:ext cx="5076056" cy="346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AM_895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51520" y="260648"/>
            <a:ext cx="4320480" cy="332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1\Desktop\IMG_0842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l="24013" t="12440" r="12988"/>
          <a:stretch>
            <a:fillRect/>
          </a:stretch>
        </p:blipFill>
        <p:spPr bwMode="auto">
          <a:xfrm>
            <a:off x="4716016" y="332656"/>
            <a:ext cx="385662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Аттест моя + портф\фото д. портф\SDC12294.JPG"/>
          <p:cNvPicPr/>
          <p:nvPr/>
        </p:nvPicPr>
        <p:blipFill rotWithShape="1">
          <a:blip r:embed="rId5" cstate="print">
            <a:lum bright="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99" b="5520"/>
          <a:stretch/>
        </p:blipFill>
        <p:spPr bwMode="auto">
          <a:xfrm>
            <a:off x="251520" y="3789040"/>
            <a:ext cx="4032448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IMG_0830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12200" t="11019" r="10626"/>
          <a:stretch>
            <a:fillRect/>
          </a:stretch>
        </p:blipFill>
        <p:spPr bwMode="auto">
          <a:xfrm>
            <a:off x="4572000" y="3561995"/>
            <a:ext cx="4287990" cy="329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25172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5856" y="378153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Нейропсихологиялық нәтижелерін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түзету: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11719"/>
            <a:ext cx="1979712" cy="22301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3099" y="1559369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дененің энергетикалық әлеуетін белсендіру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өнімділікті арттыру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барлық өмірлік процестерді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жақсарту;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жақсарту:- назар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(тұрақтылық және шоғырлану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сөйлеу;- ойлау;оқу материалын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игеру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сапасын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жақсарту;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 қабілеттерін дамыту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;;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 реттеу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 бақылау деңгейін арттыру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 өзара әрекеттесудің қажетті әлеуметтік-мінез-құлық дағдыларын игеру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85634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modern-head-logo-sign-of-psychology-profile-human-vector-16108219.jpg"/>
          <p:cNvPicPr>
            <a:picLocks noChangeAspect="1"/>
          </p:cNvPicPr>
          <p:nvPr/>
        </p:nvPicPr>
        <p:blipFill>
          <a:blip r:embed="rId3" cstate="print"/>
          <a:srcRect b="31100"/>
          <a:stretch>
            <a:fillRect/>
          </a:stretch>
        </p:blipFill>
        <p:spPr>
          <a:xfrm>
            <a:off x="2051720" y="2636912"/>
            <a:ext cx="5388223" cy="312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75656" y="1052736"/>
            <a:ext cx="6216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Назар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аударғаныңыз үшін рахмет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!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43169"/>
            <a:ext cx="8496944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Балалардағы нейропсихологиялық белгілер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гипертензия синдромы,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Тамырлы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 бұлшықет дистонияларының көптігі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немесе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гипертония);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иммундық механизмдердің төмендеуі, асқазан   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ішек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жолдарының функционалдық бұзылыстары;-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әртүрлі психопатологиялық құбылыстар: қозғыштық/сарқылудың жоғарылауы, неврозға бейімділік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психопат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тәрізді құбылыстар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негізгі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психикалық процестердің жеткіліксіздігі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немесе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тапшылығы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психо-сөйлеу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мотор, мотор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дамуының кешігуі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 бұрмалануы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ерікті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өзін-өзі реттеудің қалыптаспауы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гиперактивтілік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 назар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тапшылығы және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 б.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what-is-odd.jpg"/>
          <p:cNvPicPr>
            <a:picLocks noChangeAspect="1"/>
          </p:cNvPicPr>
          <p:nvPr/>
        </p:nvPicPr>
        <p:blipFill>
          <a:blip r:embed="rId3" cstate="print"/>
          <a:srcRect l="6250" r="8333"/>
          <a:stretch>
            <a:fillRect/>
          </a:stretch>
        </p:blipFill>
        <p:spPr>
          <a:xfrm>
            <a:off x="6191672" y="2348880"/>
            <a:ext cx="2952328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699c0fa01df09e6c871b6b61fcdfc5b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3528" y="4365104"/>
            <a:ext cx="3226169" cy="229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85686967070700.jpg"/>
          <p:cNvPicPr>
            <a:picLocks noChangeAspect="1"/>
          </p:cNvPicPr>
          <p:nvPr/>
        </p:nvPicPr>
        <p:blipFill>
          <a:blip r:embed="rId5" cstate="print"/>
          <a:srcRect l="20863" r="24013"/>
          <a:stretch>
            <a:fillRect/>
          </a:stretch>
        </p:blipFill>
        <p:spPr>
          <a:xfrm>
            <a:off x="3419872" y="2132856"/>
            <a:ext cx="2267744" cy="231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neiro.jpg"/>
          <p:cNvPicPr>
            <a:picLocks noChangeAspect="1"/>
          </p:cNvPicPr>
          <p:nvPr/>
        </p:nvPicPr>
        <p:blipFill>
          <a:blip r:embed="rId6" cstate="print"/>
          <a:srcRect l="9051"/>
          <a:stretch>
            <a:fillRect/>
          </a:stretch>
        </p:blipFill>
        <p:spPr>
          <a:xfrm>
            <a:off x="5936722" y="4437112"/>
            <a:ext cx="320727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7" cstate="print"/>
          <a:srcRect l="14563" r="12201"/>
          <a:stretch>
            <a:fillRect/>
          </a:stretch>
        </p:blipFill>
        <p:spPr>
          <a:xfrm>
            <a:off x="0" y="2348880"/>
            <a:ext cx="2783713" cy="213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565659308_maxresdefaul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0"/>
            <a:ext cx="417646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ancient-drug-reverses-autism-600x343.jpg.optimal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rcRect l="29840"/>
          <a:stretch>
            <a:fillRect/>
          </a:stretch>
        </p:blipFill>
        <p:spPr>
          <a:xfrm>
            <a:off x="3563888" y="4509120"/>
            <a:ext cx="2353444" cy="191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5646890544433434.jpg"/>
          <p:cNvPicPr>
            <a:picLocks noChangeAspect="1"/>
          </p:cNvPicPr>
          <p:nvPr/>
        </p:nvPicPr>
        <p:blipFill>
          <a:blip r:embed="rId10" cstate="print">
            <a:lum/>
          </a:blip>
          <a:srcRect l="2751" t="14563" r="3735" b="14563"/>
          <a:stretch>
            <a:fillRect/>
          </a:stretch>
        </p:blipFill>
        <p:spPr>
          <a:xfrm>
            <a:off x="4818702" y="0"/>
            <a:ext cx="4325298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-43139009_132222544.pdf-2.jpg"/>
          <p:cNvPicPr>
            <a:picLocks noChangeAspect="1"/>
          </p:cNvPicPr>
          <p:nvPr/>
        </p:nvPicPr>
        <p:blipFill>
          <a:blip r:embed="rId3" cstate="print"/>
          <a:srcRect l="2751" t="19200" r="5901" b="13221"/>
          <a:stretch>
            <a:fillRect/>
          </a:stretch>
        </p:blipFill>
        <p:spPr>
          <a:xfrm rot="686688">
            <a:off x="4802159" y="2195702"/>
            <a:ext cx="3807345" cy="270138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4" name="Рисунок 3" descr="slide-10.jpg"/>
          <p:cNvPicPr>
            <a:picLocks noChangeAspect="1"/>
          </p:cNvPicPr>
          <p:nvPr/>
        </p:nvPicPr>
        <p:blipFill>
          <a:blip r:embed="rId4" cstate="print"/>
          <a:srcRect l="3858" t="5338" r="5012" b="6878"/>
          <a:stretch>
            <a:fillRect/>
          </a:stretch>
        </p:blipFill>
        <p:spPr>
          <a:xfrm rot="21024177">
            <a:off x="388049" y="520627"/>
            <a:ext cx="4222383" cy="285612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5" name="Рисунок 4" descr="19548290_437354587.pdf-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08053">
            <a:off x="502079" y="3618309"/>
            <a:ext cx="3863983" cy="2780928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996255fde5d89c22fd93cf3a0cb0fae8-800x.jpg"/>
          <p:cNvPicPr>
            <a:picLocks noChangeAspect="1"/>
          </p:cNvPicPr>
          <p:nvPr/>
        </p:nvPicPr>
        <p:blipFill>
          <a:blip r:embed="rId3" cstate="print">
            <a:grayscl/>
          </a:blip>
          <a:srcRect l="2564" t="13553" r="1709" b="8126"/>
          <a:stretch>
            <a:fillRect/>
          </a:stretch>
        </p:blipFill>
        <p:spPr>
          <a:xfrm>
            <a:off x="251520" y="836712"/>
            <a:ext cx="8660804" cy="56166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2027" y="188640"/>
            <a:ext cx="8275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мидың функционалды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блоктары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(А. Р. </a:t>
            </a:r>
            <a:r>
              <a:rPr lang="ru-RU" sz="24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Лурия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12609" y="260648"/>
            <a:ext cx="53597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Нейропсихология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бұл қазіргі заманғы байланыс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туралы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ғылыммидың, оның бөлімдерінің жұмысымен психикалық процестер,оң және сол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жарты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шарлар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/>
          </a:p>
        </p:txBody>
      </p:sp>
      <p:pic>
        <p:nvPicPr>
          <p:cNvPr id="6" name="Рисунок 5" descr="Brain cells GA baby-e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95536" y="0"/>
            <a:ext cx="202153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1560" y="2492896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Балалық шақтың нейропсихологиясы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баланың жеке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процесінде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психикалық функциялардың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ұйымының қалыптасуын зерттейді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 онтогенез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аталады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lide-1.jpg"/>
          <p:cNvPicPr>
            <a:picLocks noChangeAspect="1"/>
          </p:cNvPicPr>
          <p:nvPr/>
        </p:nvPicPr>
        <p:blipFill>
          <a:blip r:embed="rId4" cstate="print"/>
          <a:srcRect l="54217" t="61682"/>
          <a:stretch>
            <a:fillRect/>
          </a:stretch>
        </p:blipFill>
        <p:spPr>
          <a:xfrm>
            <a:off x="1043608" y="3933056"/>
            <a:ext cx="734481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Психикалық және сенсомоторлық функциялардың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кезеңдері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1401739"/>
            <a:ext cx="424847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каналының өздігінен өтуі;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Артқы жағында жату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Бас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ұстау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Асқазанға, бүйірден төңкерістер;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Пластун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тәрізді жорғалау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Қолды тоқтату;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Өзін-өзі отырғызу;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Төрт аяғымен жорғалау;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Тіреуішпен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тұру,содан кейін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онсыз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Қалам үшін жүру, ересектердің көмегінсіз өз бетінше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razvitie_malysha_mesyac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435" y="836712"/>
            <a:ext cx="4725565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257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2860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188640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Егер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бала онтогенез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заңдарына сәйкес дамитын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моториканың дұрыс дамыған кезеңдері бірқатар маңызды рефлекстерді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тудырады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 балаға кеңістіктік сфераны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бұрмалаусыз қабылдауға мүмкіндік береді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1.jp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>
          <a:xfrm>
            <a:off x="683568" y="1844824"/>
            <a:ext cx="78488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5085184"/>
            <a:ext cx="8677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Жетіспейтін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нәрсе нәресте кезінде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қалыптаспайды, өзі егде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жаста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өтелмейді және арнайы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күрделі күш-жігерді қажет етеді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 мектептегі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 процесінде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туындайтын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қиындықтары арнайы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түзетусіз созылмалы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сәтсіздікке айналуы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мүмкін.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9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790</Words>
  <Application>Microsoft Office PowerPoint</Application>
  <PresentationFormat>Экран (4:3)</PresentationFormat>
  <Paragraphs>86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Мектеп жасына дейінгі балаларды нейропсихологиялық сүйемелдеу.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Psiholog</dc:creator>
  <cp:lastModifiedBy>Psiholog</cp:lastModifiedBy>
  <cp:revision>225</cp:revision>
  <dcterms:created xsi:type="dcterms:W3CDTF">2020-12-04T05:01:44Z</dcterms:created>
  <dcterms:modified xsi:type="dcterms:W3CDTF">2025-12-12T10:30:55Z</dcterms:modified>
</cp:coreProperties>
</file>